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handoutMasterIdLst>
    <p:handoutMasterId r:id="rId46"/>
  </p:handoutMasterIdLst>
  <p:sldIdLst>
    <p:sldId id="256" r:id="rId2"/>
    <p:sldId id="257" r:id="rId3"/>
    <p:sldId id="312" r:id="rId4"/>
    <p:sldId id="315" r:id="rId5"/>
    <p:sldId id="313" r:id="rId6"/>
    <p:sldId id="260" r:id="rId7"/>
    <p:sldId id="302" r:id="rId8"/>
    <p:sldId id="261" r:id="rId9"/>
    <p:sldId id="263" r:id="rId10"/>
    <p:sldId id="264" r:id="rId11"/>
    <p:sldId id="266" r:id="rId12"/>
    <p:sldId id="267" r:id="rId13"/>
    <p:sldId id="314" r:id="rId14"/>
    <p:sldId id="268" r:id="rId15"/>
    <p:sldId id="269" r:id="rId16"/>
    <p:sldId id="298" r:id="rId17"/>
    <p:sldId id="299" r:id="rId18"/>
    <p:sldId id="300" r:id="rId19"/>
    <p:sldId id="270" r:id="rId20"/>
    <p:sldId id="301" r:id="rId21"/>
    <p:sldId id="272" r:id="rId22"/>
    <p:sldId id="303" r:id="rId23"/>
    <p:sldId id="304" r:id="rId24"/>
    <p:sldId id="311" r:id="rId25"/>
    <p:sldId id="307" r:id="rId26"/>
    <p:sldId id="308" r:id="rId27"/>
    <p:sldId id="309" r:id="rId28"/>
    <p:sldId id="310" r:id="rId29"/>
    <p:sldId id="271" r:id="rId30"/>
    <p:sldId id="274" r:id="rId31"/>
    <p:sldId id="305" r:id="rId32"/>
    <p:sldId id="306" r:id="rId33"/>
    <p:sldId id="277" r:id="rId34"/>
    <p:sldId id="283" r:id="rId35"/>
    <p:sldId id="285" r:id="rId36"/>
    <p:sldId id="286" r:id="rId37"/>
    <p:sldId id="316" r:id="rId38"/>
    <p:sldId id="317" r:id="rId39"/>
    <p:sldId id="318" r:id="rId40"/>
    <p:sldId id="319" r:id="rId41"/>
    <p:sldId id="320" r:id="rId42"/>
    <p:sldId id="486" r:id="rId43"/>
    <p:sldId id="487" r:id="rId4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7"/>
    <p:restoredTop sz="80748"/>
  </p:normalViewPr>
  <p:slideViewPr>
    <p:cSldViewPr>
      <p:cViewPr varScale="1">
        <p:scale>
          <a:sx n="102" d="100"/>
          <a:sy n="102" d="100"/>
        </p:scale>
        <p:origin x="129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6" d="100"/>
          <a:sy n="116" d="100"/>
        </p:scale>
        <p:origin x="-221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BB3354D7-CDB0-AC43-A4E2-FAE44880FFCE}" type="datetimeFigureOut">
              <a:rPr lang="en-US"/>
              <a:pPr>
                <a:defRPr/>
              </a:pPr>
              <a:t>11/10/22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05B7756F-F50D-9C49-ABA3-D3E40A2FCAC7}" type="slidenum">
              <a:rPr lang="en-US"/>
              <a:pPr>
                <a:defRPr/>
              </a:pPr>
              <a:t>‹#›</a:t>
            </a:fld>
            <a:endParaRPr lang="en-US"/>
          </a:p>
        </p:txBody>
      </p:sp>
    </p:spTree>
    <p:extLst>
      <p:ext uri="{BB962C8B-B14F-4D97-AF65-F5344CB8AC3E}">
        <p14:creationId xmlns:p14="http://schemas.microsoft.com/office/powerpoint/2010/main" val="877160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lt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lt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lt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B290AE9-E3C2-544F-AE0F-061DE600DBE7}" type="slidenum">
              <a:rPr lang="en-GB" altLang="en-US"/>
              <a:pPr>
                <a:defRPr/>
              </a:pPr>
              <a:t>‹#›</a:t>
            </a:fld>
            <a:endParaRPr lang="en-GB" altLang="en-US"/>
          </a:p>
        </p:txBody>
      </p:sp>
    </p:spTree>
    <p:extLst>
      <p:ext uri="{BB962C8B-B14F-4D97-AF65-F5344CB8AC3E}">
        <p14:creationId xmlns:p14="http://schemas.microsoft.com/office/powerpoint/2010/main" val="16968844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EB1E14D-05C8-824A-8FBA-82A8096D2C37}" type="slidenum">
              <a:rPr lang="en-GB" altLang="en-US" sz="1200"/>
              <a:pPr/>
              <a:t>1</a:t>
            </a:fld>
            <a:endParaRPr lang="en-GB"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8187F60-CA34-9243-9EA3-C6FC272AA676}" type="slidenum">
              <a:rPr lang="en-GB" altLang="en-US" sz="1200"/>
              <a:pPr/>
              <a:t>15</a:t>
            </a:fld>
            <a:endParaRPr lang="en-GB" alt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Habitat- some Garter snakes prefer water, others land</a:t>
            </a:r>
          </a:p>
          <a:p>
            <a:r>
              <a:rPr lang="en-US" dirty="0"/>
              <a:t>Temporal-Western spotted skunk mates in Summer and Eastern spotted skunk mates in Winter, despite their overlapping host ranges</a:t>
            </a:r>
          </a:p>
          <a:p>
            <a:r>
              <a:rPr lang="en-US" dirty="0"/>
              <a:t>Behavioral-Blue footed booby has an elaborate dance-dance well and get accepted, otherwise get rejected. Other related boobies can’t dance correctly so get rejected.</a:t>
            </a:r>
          </a:p>
          <a:p>
            <a:r>
              <a:rPr lang="en-US" dirty="0"/>
              <a:t>Mechanical isolation-opposite chirality prevents mating in some snails</a:t>
            </a:r>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16</a:t>
            </a:fld>
            <a:endParaRPr lang="en-GB" altLang="en-US"/>
          </a:p>
        </p:txBody>
      </p:sp>
    </p:spTree>
    <p:extLst>
      <p:ext uri="{BB962C8B-B14F-4D97-AF65-F5344CB8AC3E}">
        <p14:creationId xmlns:p14="http://schemas.microsoft.com/office/powerpoint/2010/main" val="2238363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 urchins show gametic isolation-can be caused by molecular mechanisms</a:t>
            </a:r>
          </a:p>
          <a:p>
            <a:r>
              <a:rPr lang="en-US" dirty="0"/>
              <a:t>Some salamanders showed reduced hybrid viability (but then again, some show hybrid </a:t>
            </a:r>
            <a:r>
              <a:rPr lang="en-US" dirty="0" err="1"/>
              <a:t>vigour</a:t>
            </a:r>
            <a:r>
              <a:rPr lang="en-US" dirty="0"/>
              <a:t>!)</a:t>
            </a:r>
          </a:p>
          <a:p>
            <a:r>
              <a:rPr lang="en-US" dirty="0"/>
              <a:t>The classic donkey and horse hybrid=sterile (almost always) mule</a:t>
            </a:r>
          </a:p>
          <a:p>
            <a:r>
              <a:rPr lang="en-US" dirty="0"/>
              <a:t>Hybrid breakdown is common in plants such as cotton, legumes and rice</a:t>
            </a:r>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17</a:t>
            </a:fld>
            <a:endParaRPr lang="en-GB" altLang="en-US"/>
          </a:p>
        </p:txBody>
      </p:sp>
    </p:spTree>
    <p:extLst>
      <p:ext uri="{BB962C8B-B14F-4D97-AF65-F5344CB8AC3E}">
        <p14:creationId xmlns:p14="http://schemas.microsoft.com/office/powerpoint/2010/main" val="86046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C7F87141-74F0-FD42-9705-9AC09E22B4A6}" type="slidenum">
              <a:rPr lang="en-GB" altLang="en-US" sz="1200"/>
              <a:pPr/>
              <a:t>19</a:t>
            </a:fld>
            <a:endParaRPr lang="en-GB" altLang="en-US" sz="12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solidFill>
                  <a:srgbClr val="000000"/>
                </a:solidFill>
              </a:rPr>
              <a:t>For an example see: https://</a:t>
            </a:r>
            <a:r>
              <a:rPr lang="en-GB" altLang="en-US" dirty="0" err="1">
                <a:solidFill>
                  <a:srgbClr val="000000"/>
                </a:solidFill>
              </a:rPr>
              <a:t>nature.berkeley.edu</a:t>
            </a:r>
            <a:r>
              <a:rPr lang="en-GB" altLang="en-US" dirty="0">
                <a:solidFill>
                  <a:srgbClr val="000000"/>
                </a:solidFill>
              </a:rPr>
              <a:t>/~</a:t>
            </a:r>
            <a:r>
              <a:rPr lang="en-GB" altLang="en-US" dirty="0" err="1">
                <a:solidFill>
                  <a:srgbClr val="000000"/>
                </a:solidFill>
              </a:rPr>
              <a:t>gillespie</a:t>
            </a:r>
            <a:r>
              <a:rPr lang="en-GB" altLang="en-US" dirty="0">
                <a:solidFill>
                  <a:srgbClr val="000000"/>
                </a:solidFill>
              </a:rPr>
              <a:t>/</a:t>
            </a:r>
            <a:r>
              <a:rPr lang="en-GB" altLang="en-US" dirty="0" err="1">
                <a:solidFill>
                  <a:srgbClr val="000000"/>
                </a:solidFill>
              </a:rPr>
              <a:t>Publications_files</a:t>
            </a:r>
            <a:r>
              <a:rPr lang="en-GB" altLang="en-US" dirty="0">
                <a:solidFill>
                  <a:srgbClr val="000000"/>
                </a:solidFill>
              </a:rPr>
              <a:t>/JArachnol2005.pdf</a:t>
            </a:r>
          </a:p>
          <a:p>
            <a:r>
              <a:rPr lang="en-GB" altLang="en-US" dirty="0">
                <a:solidFill>
                  <a:srgbClr val="000000"/>
                </a:solidFill>
              </a:rPr>
              <a:t>But there are lots of others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one of our own at Imperial: https://</a:t>
            </a:r>
            <a:r>
              <a:rPr lang="en-US" dirty="0" err="1"/>
              <a:t>www.nature.com</a:t>
            </a:r>
            <a:r>
              <a:rPr lang="en-US" dirty="0"/>
              <a:t>/articles/nature04566</a:t>
            </a:r>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20</a:t>
            </a:fld>
            <a:endParaRPr lang="en-GB" altLang="en-US"/>
          </a:p>
        </p:txBody>
      </p:sp>
    </p:spTree>
    <p:extLst>
      <p:ext uri="{BB962C8B-B14F-4D97-AF65-F5344CB8AC3E}">
        <p14:creationId xmlns:p14="http://schemas.microsoft.com/office/powerpoint/2010/main" val="2064087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6A2F828D-B13C-6B4E-9418-5430CFC2BD3B}" type="slidenum">
              <a:rPr lang="en-GB" altLang="en-US" sz="1200"/>
              <a:pPr/>
              <a:t>21</a:t>
            </a:fld>
            <a:endParaRPr lang="en-GB" alt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altLang="en-US" dirty="0"/>
              <a:t>For a recent explanation you could look at: https://</a:t>
            </a:r>
            <a:r>
              <a:rPr lang="en-GB" altLang="en-US" dirty="0" err="1"/>
              <a:t>www.researchgate.net</a:t>
            </a:r>
            <a:r>
              <a:rPr lang="en-GB" altLang="en-US" dirty="0"/>
              <a:t>/publication/333469312_Speciation_and_hybridization_in_invasive_fire_ants</a:t>
            </a:r>
          </a:p>
          <a:p>
            <a:r>
              <a:rPr lang="en-GB" altLang="en-US" dirty="0"/>
              <a:t>However, the slide above is simple and gives the take-home message I want to get across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will find lots of papers stating that either (</a:t>
            </a:r>
            <a:r>
              <a:rPr lang="en-US" dirty="0" err="1"/>
              <a:t>i</a:t>
            </a:r>
            <a:r>
              <a:rPr lang="en-US" dirty="0"/>
              <a:t>) the red wolf is a genuine species and (ii) it is not a genuine species. This controversy is occurring despite huge amounts of available sequence information being available!</a:t>
            </a:r>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24</a:t>
            </a:fld>
            <a:endParaRPr lang="en-GB" altLang="en-US"/>
          </a:p>
        </p:txBody>
      </p:sp>
    </p:spTree>
    <p:extLst>
      <p:ext uri="{BB962C8B-B14F-4D97-AF65-F5344CB8AC3E}">
        <p14:creationId xmlns:p14="http://schemas.microsoft.com/office/powerpoint/2010/main" val="2164952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only a few academics (often based in museums) would be able to identify/key out your species for you. You might have to wait six months for a reply….</a:t>
            </a:r>
          </a:p>
          <a:p>
            <a:r>
              <a:rPr lang="en-US" dirty="0"/>
              <a:t>That is not much use if you are a farmer with an acute pest problem</a:t>
            </a:r>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27</a:t>
            </a:fld>
            <a:endParaRPr lang="en-GB" altLang="en-US"/>
          </a:p>
        </p:txBody>
      </p:sp>
    </p:spTree>
    <p:extLst>
      <p:ext uri="{BB962C8B-B14F-4D97-AF65-F5344CB8AC3E}">
        <p14:creationId xmlns:p14="http://schemas.microsoft.com/office/powerpoint/2010/main" val="214248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75E79737-501F-E840-9E08-D12BE9B672DC}" type="slidenum">
              <a:rPr lang="en-GB" altLang="en-US" sz="1200"/>
              <a:pPr/>
              <a:t>29</a:t>
            </a:fld>
            <a:endParaRPr lang="en-GB" alt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5B52590-04C7-7F4A-A069-CFFB970E54FA}" type="slidenum">
              <a:rPr lang="en-GB" altLang="en-US" sz="1200"/>
              <a:pPr/>
              <a:t>30</a:t>
            </a:fld>
            <a:endParaRPr lang="en-GB"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solidFill>
                  <a:srgbClr val="000000"/>
                </a:solidFill>
              </a:rPr>
              <a:t>• This is a quite old map-the new ones are really complicated and are far too complex to present in a few minutes.</a:t>
            </a:r>
          </a:p>
          <a:p>
            <a:r>
              <a:rPr lang="en-GB" altLang="en-US" dirty="0"/>
              <a:t>Here is an example of the distribution of just one haplogroup if you are interested: https://</a:t>
            </a:r>
            <a:r>
              <a:rPr lang="en-GB" altLang="en-US" dirty="0" err="1"/>
              <a:t>www.nature.com</a:t>
            </a:r>
            <a:r>
              <a:rPr lang="en-GB" altLang="en-US" dirty="0"/>
              <a:t>/articles/srep46044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BB7F72C0-1107-7646-AF58-487980CF9F26}" type="slidenum">
              <a:rPr lang="en-GB" altLang="en-US" sz="1200"/>
              <a:pPr/>
              <a:t>2</a:t>
            </a:fld>
            <a:endParaRPr lang="en-GB"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36EE47C-671E-304B-BA84-0EF9F41B1D19}" type="slidenum">
              <a:rPr lang="en-GB" altLang="en-US" sz="1200"/>
              <a:pPr/>
              <a:t>33</a:t>
            </a:fld>
            <a:endParaRPr lang="en-GB" altLang="en-US"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D24E8193-9CE7-824F-8C08-0452C26C0EC7}" type="slidenum">
              <a:rPr lang="en-GB" altLang="en-US" sz="1200"/>
              <a:pPr/>
              <a:t>34</a:t>
            </a:fld>
            <a:endParaRPr lang="en-GB" altLang="en-US" sz="1200"/>
          </a:p>
        </p:txBody>
      </p:sp>
      <p:sp>
        <p:nvSpPr>
          <p:cNvPr id="66562" name="Rectangle 1026"/>
          <p:cNvSpPr>
            <a:spLocks noGrp="1" noRot="1" noChangeAspect="1" noChangeArrowheads="1" noTextEdit="1"/>
          </p:cNvSpPr>
          <p:nvPr>
            <p:ph type="sldImg"/>
          </p:nvPr>
        </p:nvSpPr>
        <p:spPr>
          <a:ln/>
        </p:spPr>
      </p:sp>
      <p:sp>
        <p:nvSpPr>
          <p:cNvPr id="66563"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BDBB0C44-D437-6340-BC42-1D1AF929D581}" type="slidenum">
              <a:rPr lang="en-GB" altLang="en-US" sz="1200"/>
              <a:pPr/>
              <a:t>35</a:t>
            </a:fld>
            <a:endParaRPr lang="en-GB" altLang="en-US" sz="120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4026D09-F3C6-734C-8873-AE43E9D1FC4E}" type="slidenum">
              <a:rPr lang="en-GB" altLang="en-US" sz="1200"/>
              <a:pPr/>
              <a:t>36</a:t>
            </a:fld>
            <a:endParaRPr lang="en-GB" alt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B290AE9-E3C2-544F-AE0F-061DE600DBE7}" type="slidenum">
              <a:rPr lang="en-GB" altLang="en-US" smtClean="0"/>
              <a:pPr>
                <a:defRPr/>
              </a:pPr>
              <a:t>37</a:t>
            </a:fld>
            <a:endParaRPr lang="en-GB" altLang="en-US"/>
          </a:p>
        </p:txBody>
      </p:sp>
    </p:spTree>
    <p:extLst>
      <p:ext uri="{BB962C8B-B14F-4D97-AF65-F5344CB8AC3E}">
        <p14:creationId xmlns:p14="http://schemas.microsoft.com/office/powerpoint/2010/main" val="4114998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94B6209-7CD0-F94C-9055-99083BE04309}" type="slidenum">
              <a:rPr lang="en-GB"/>
              <a:pPr eaLnBrk="1" hangingPunct="1"/>
              <a:t>42</a:t>
            </a:fld>
            <a:endParaRPr lang="en-GB" dirty="0"/>
          </a:p>
        </p:txBody>
      </p:sp>
      <p:sp>
        <p:nvSpPr>
          <p:cNvPr id="6758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4" name="Notes Placeholder 3">
            <a:extLst>
              <a:ext uri="{FF2B5EF4-FFF2-40B4-BE49-F238E27FC236}">
                <a16:creationId xmlns:a16="http://schemas.microsoft.com/office/drawing/2014/main" id="{20A16D09-33EE-7C4A-9E6F-6000A0DC4FD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06759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5" name="Slide Number Placeholder 4"/>
          <p:cNvSpPr>
            <a:spLocks noGrp="1"/>
          </p:cNvSpPr>
          <p:nvPr>
            <p:ph type="sldNum" sz="quarter" idx="11"/>
          </p:nvPr>
        </p:nvSpPr>
        <p:spPr/>
        <p:txBody>
          <a:bodyPr/>
          <a:lstStyle/>
          <a:p>
            <a:fld id="{6CFA3E7B-459D-BC4A-A73A-BC0BEC0D006C}" type="slidenum">
              <a:rPr lang="en-US" smtClean="0"/>
              <a:pPr/>
              <a:t>43</a:t>
            </a:fld>
            <a:endParaRPr lang="en-US"/>
          </a:p>
        </p:txBody>
      </p:sp>
      <p:sp>
        <p:nvSpPr>
          <p:cNvPr id="7" name="TextBox 6"/>
          <p:cNvSpPr txBox="1"/>
          <p:nvPr/>
        </p:nvSpPr>
        <p:spPr>
          <a:xfrm>
            <a:off x="1426183" y="316468"/>
            <a:ext cx="4288817" cy="369332"/>
          </a:xfrm>
          <a:prstGeom prst="rect">
            <a:avLst/>
          </a:prstGeom>
          <a:noFill/>
        </p:spPr>
        <p:txBody>
          <a:bodyPr wrap="none" rtlCol="0">
            <a:spAutoFit/>
          </a:bodyPr>
          <a:lstStyle/>
          <a:p>
            <a:r>
              <a:rPr lang="en-US" dirty="0">
                <a:solidFill>
                  <a:srgbClr val="0000FF"/>
                </a:solidFill>
              </a:rPr>
              <a:t>Originally </a:t>
            </a:r>
            <a:r>
              <a:rPr lang="en-US" dirty="0" err="1">
                <a:solidFill>
                  <a:srgbClr val="0000FF"/>
                </a:solidFill>
              </a:rPr>
              <a:t>modelled</a:t>
            </a:r>
            <a:r>
              <a:rPr lang="en-US" dirty="0">
                <a:solidFill>
                  <a:srgbClr val="0000FF"/>
                </a:solidFill>
              </a:rPr>
              <a:t> for 2 alleles at the locus</a:t>
            </a:r>
          </a:p>
        </p:txBody>
      </p:sp>
      <p:sp>
        <p:nvSpPr>
          <p:cNvPr id="4" name="Header Placeholder 3">
            <a:extLst>
              <a:ext uri="{FF2B5EF4-FFF2-40B4-BE49-F238E27FC236}">
                <a16:creationId xmlns:a16="http://schemas.microsoft.com/office/drawing/2014/main" id="{470BE4B3-54E8-9247-9222-666459A5D90D}"/>
              </a:ext>
            </a:extLst>
          </p:cNvPr>
          <p:cNvSpPr>
            <a:spLocks noGrp="1"/>
          </p:cNvSpPr>
          <p:nvPr>
            <p:ph type="hdr" sz="quarter"/>
          </p:nvPr>
        </p:nvSpPr>
        <p:spPr/>
        <p:txBody>
          <a:bodyPr/>
          <a:lstStyle/>
          <a:p>
            <a:r>
              <a:rPr lang="en-US"/>
              <a:t>m.charalambous@imperial.ac.uk</a:t>
            </a:r>
          </a:p>
        </p:txBody>
      </p:sp>
      <p:sp>
        <p:nvSpPr>
          <p:cNvPr id="8" name="Notes Placeholder 7">
            <a:extLst>
              <a:ext uri="{FF2B5EF4-FFF2-40B4-BE49-F238E27FC236}">
                <a16:creationId xmlns:a16="http://schemas.microsoft.com/office/drawing/2014/main" id="{49B127DA-2D9B-2445-92B5-76CA8DB1EE1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933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844C051A-5994-074B-8C25-02E8939850F1}" type="slidenum">
              <a:rPr lang="en-GB" altLang="en-US" sz="1200"/>
              <a:pPr/>
              <a:t>6</a:t>
            </a:fld>
            <a:endParaRPr lang="en-GB" altLang="en-US" sz="12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586EC6F-6DD1-7140-A2AB-EF999E90B50B}" type="slidenum">
              <a:rPr lang="en-GB" altLang="en-US" sz="1200"/>
              <a:pPr/>
              <a:t>8</a:t>
            </a:fld>
            <a:endParaRPr lang="en-GB" altLang="en-US" sz="120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altLang="en-US" sz="2000" dirty="0">
                <a:solidFill>
                  <a:srgbClr val="000000"/>
                </a:solidFill>
              </a:rPr>
              <a:t>Populations vary over 10s of meters in the case of forest snails but over much larger distances in monarch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C0BCED66-8148-DA40-81C2-608BE343435E}" type="slidenum">
              <a:rPr lang="en-GB" altLang="en-US" sz="1200"/>
              <a:pPr/>
              <a:t>9</a:t>
            </a:fld>
            <a:endParaRPr lang="en-GB" altLang="en-US" sz="12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9190C8F7-5122-7042-80E7-5D37387EFDE8}" type="slidenum">
              <a:rPr lang="en-GB" altLang="en-US" sz="1200"/>
              <a:pPr/>
              <a:t>10</a:t>
            </a:fld>
            <a:endParaRPr lang="en-GB" alt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8D29075-1860-5242-BFAF-B361FFB127B3}" type="slidenum">
              <a:rPr lang="en-GB" altLang="en-US" sz="1200"/>
              <a:pPr/>
              <a:t>11</a:t>
            </a:fld>
            <a:endParaRPr lang="en-GB" altLang="en-US"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99CFA4D4-89D1-DE49-B9BA-79D094925E3D}" type="slidenum">
              <a:rPr lang="en-GB" altLang="en-US" sz="1200"/>
              <a:pPr/>
              <a:t>12</a:t>
            </a:fld>
            <a:endParaRPr lang="en-GB"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sz="20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37931725" indent="-37474525">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BB48B191-F1B8-0C4B-935D-B6EDFFEF80D2}" type="slidenum">
              <a:rPr lang="en-GB" altLang="en-US" sz="1200"/>
              <a:pPr/>
              <a:t>14</a:t>
            </a:fld>
            <a:endParaRPr lang="en-GB" alt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sz="20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99AC34D-59E2-DF4C-BBD5-2BBD8D895015}" type="slidenum">
              <a:rPr lang="en-US" altLang="en-US"/>
              <a:pPr>
                <a:defRPr/>
              </a:pPr>
              <a:t>‹#›</a:t>
            </a:fld>
            <a:endParaRPr lang="en-US" altLang="en-US"/>
          </a:p>
        </p:txBody>
      </p:sp>
    </p:spTree>
    <p:extLst>
      <p:ext uri="{BB962C8B-B14F-4D97-AF65-F5344CB8AC3E}">
        <p14:creationId xmlns:p14="http://schemas.microsoft.com/office/powerpoint/2010/main" val="181132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7E5CDF7-8A39-1F4D-95C7-C87070DE5DA5}" type="slidenum">
              <a:rPr lang="en-US" altLang="en-US"/>
              <a:pPr>
                <a:defRPr/>
              </a:pPr>
              <a:t>‹#›</a:t>
            </a:fld>
            <a:endParaRPr lang="en-US" altLang="en-US"/>
          </a:p>
        </p:txBody>
      </p:sp>
    </p:spTree>
    <p:extLst>
      <p:ext uri="{BB962C8B-B14F-4D97-AF65-F5344CB8AC3E}">
        <p14:creationId xmlns:p14="http://schemas.microsoft.com/office/powerpoint/2010/main" val="55553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5B433DB-5664-1045-8E96-7ED0C64342E1}" type="slidenum">
              <a:rPr lang="en-US" altLang="en-US"/>
              <a:pPr>
                <a:defRPr/>
              </a:pPr>
              <a:t>‹#›</a:t>
            </a:fld>
            <a:endParaRPr lang="en-US" altLang="en-US"/>
          </a:p>
        </p:txBody>
      </p:sp>
    </p:spTree>
    <p:extLst>
      <p:ext uri="{BB962C8B-B14F-4D97-AF65-F5344CB8AC3E}">
        <p14:creationId xmlns:p14="http://schemas.microsoft.com/office/powerpoint/2010/main" val="184360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3352D9E-596C-7244-ABFB-3C0792EFB1EA}" type="slidenum">
              <a:rPr lang="en-US" altLang="en-US"/>
              <a:pPr>
                <a:defRPr/>
              </a:pPr>
              <a:t>‹#›</a:t>
            </a:fld>
            <a:endParaRPr lang="en-US" altLang="en-US"/>
          </a:p>
        </p:txBody>
      </p:sp>
    </p:spTree>
    <p:extLst>
      <p:ext uri="{BB962C8B-B14F-4D97-AF65-F5344CB8AC3E}">
        <p14:creationId xmlns:p14="http://schemas.microsoft.com/office/powerpoint/2010/main" val="20926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248D939-98C5-A646-924C-63D95B748EE6}" type="slidenum">
              <a:rPr lang="en-US" altLang="en-US"/>
              <a:pPr>
                <a:defRPr/>
              </a:pPr>
              <a:t>‹#›</a:t>
            </a:fld>
            <a:endParaRPr lang="en-US" altLang="en-US"/>
          </a:p>
        </p:txBody>
      </p:sp>
    </p:spTree>
    <p:extLst>
      <p:ext uri="{BB962C8B-B14F-4D97-AF65-F5344CB8AC3E}">
        <p14:creationId xmlns:p14="http://schemas.microsoft.com/office/powerpoint/2010/main" val="165528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4CD6DAB-C0A8-784F-B8E1-2852F233EB9D}" type="slidenum">
              <a:rPr lang="en-US" altLang="en-US"/>
              <a:pPr>
                <a:defRPr/>
              </a:pPr>
              <a:t>‹#›</a:t>
            </a:fld>
            <a:endParaRPr lang="en-US" altLang="en-US"/>
          </a:p>
        </p:txBody>
      </p:sp>
    </p:spTree>
    <p:extLst>
      <p:ext uri="{BB962C8B-B14F-4D97-AF65-F5344CB8AC3E}">
        <p14:creationId xmlns:p14="http://schemas.microsoft.com/office/powerpoint/2010/main" val="185529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7CC06DC9-539F-DB48-A4BE-010DD5B74719}" type="slidenum">
              <a:rPr lang="en-US" altLang="en-US"/>
              <a:pPr>
                <a:defRPr/>
              </a:pPr>
              <a:t>‹#›</a:t>
            </a:fld>
            <a:endParaRPr lang="en-US" altLang="en-US"/>
          </a:p>
        </p:txBody>
      </p:sp>
    </p:spTree>
    <p:extLst>
      <p:ext uri="{BB962C8B-B14F-4D97-AF65-F5344CB8AC3E}">
        <p14:creationId xmlns:p14="http://schemas.microsoft.com/office/powerpoint/2010/main" val="458224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4ECFCE8F-F957-E948-8C17-79BBC846388A}" type="slidenum">
              <a:rPr lang="en-US" altLang="en-US"/>
              <a:pPr>
                <a:defRPr/>
              </a:pPr>
              <a:t>‹#›</a:t>
            </a:fld>
            <a:endParaRPr lang="en-US" altLang="en-US"/>
          </a:p>
        </p:txBody>
      </p:sp>
    </p:spTree>
    <p:extLst>
      <p:ext uri="{BB962C8B-B14F-4D97-AF65-F5344CB8AC3E}">
        <p14:creationId xmlns:p14="http://schemas.microsoft.com/office/powerpoint/2010/main" val="50244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4BC11CB8-109E-D847-B73D-8E6713E2BD40}" type="slidenum">
              <a:rPr lang="en-US" altLang="en-US"/>
              <a:pPr>
                <a:defRPr/>
              </a:pPr>
              <a:t>‹#›</a:t>
            </a:fld>
            <a:endParaRPr lang="en-US" altLang="en-US"/>
          </a:p>
        </p:txBody>
      </p:sp>
    </p:spTree>
    <p:extLst>
      <p:ext uri="{BB962C8B-B14F-4D97-AF65-F5344CB8AC3E}">
        <p14:creationId xmlns:p14="http://schemas.microsoft.com/office/powerpoint/2010/main" val="66395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25F0C04-E206-8F4B-ADE9-7E73FB59AD82}" type="slidenum">
              <a:rPr lang="en-US" altLang="en-US"/>
              <a:pPr>
                <a:defRPr/>
              </a:pPr>
              <a:t>‹#›</a:t>
            </a:fld>
            <a:endParaRPr lang="en-US" altLang="en-US"/>
          </a:p>
        </p:txBody>
      </p:sp>
    </p:spTree>
    <p:extLst>
      <p:ext uri="{BB962C8B-B14F-4D97-AF65-F5344CB8AC3E}">
        <p14:creationId xmlns:p14="http://schemas.microsoft.com/office/powerpoint/2010/main" val="72336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6081962-7B71-3D4F-90B8-0EC39547997E}" type="slidenum">
              <a:rPr lang="en-US" altLang="en-US"/>
              <a:pPr>
                <a:defRPr/>
              </a:pPr>
              <a:t>‹#›</a:t>
            </a:fld>
            <a:endParaRPr lang="en-US" altLang="en-US"/>
          </a:p>
        </p:txBody>
      </p:sp>
    </p:spTree>
    <p:extLst>
      <p:ext uri="{BB962C8B-B14F-4D97-AF65-F5344CB8AC3E}">
        <p14:creationId xmlns:p14="http://schemas.microsoft.com/office/powerpoint/2010/main" val="61257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BC2F0A50-B651-EB4A-AD8E-6BC3FEA40A0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hyperlink" Target="http://advances.sciencemag.org/content/2/7/e1501714"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a:off x="762000" y="838200"/>
            <a:ext cx="7986464"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Allelic variation (SNPs) in populations and species</a:t>
            </a:r>
          </a:p>
        </p:txBody>
      </p:sp>
      <p:sp>
        <p:nvSpPr>
          <p:cNvPr id="3" name="TextBox 2">
            <a:extLst>
              <a:ext uri="{FF2B5EF4-FFF2-40B4-BE49-F238E27FC236}">
                <a16:creationId xmlns:a16="http://schemas.microsoft.com/office/drawing/2014/main" id="{CEFB99B6-19E3-9FA4-C95F-B6A1CA733DE7}"/>
              </a:ext>
            </a:extLst>
          </p:cNvPr>
          <p:cNvSpPr txBox="1"/>
          <p:nvPr/>
        </p:nvSpPr>
        <p:spPr>
          <a:xfrm>
            <a:off x="774858" y="2492896"/>
            <a:ext cx="6533446" cy="4154984"/>
          </a:xfrm>
          <a:prstGeom prst="rect">
            <a:avLst/>
          </a:prstGeom>
          <a:noFill/>
        </p:spPr>
        <p:txBody>
          <a:bodyPr wrap="square">
            <a:spAutoFit/>
          </a:bodyPr>
          <a:lstStyle/>
          <a:p>
            <a:pPr>
              <a:spcBef>
                <a:spcPct val="0"/>
              </a:spcBef>
              <a:buFontTx/>
              <a:buNone/>
            </a:pPr>
            <a:r>
              <a:rPr lang="en-GB" altLang="en-US" sz="2400" dirty="0">
                <a:latin typeface="Arial" charset="0"/>
              </a:rPr>
              <a:t>• Understand the concepts of alleles and gene flow</a:t>
            </a:r>
          </a:p>
          <a:p>
            <a:r>
              <a:rPr lang="en-GB" altLang="en-US" sz="2400" dirty="0">
                <a:latin typeface="Arial" charset="0"/>
              </a:rPr>
              <a:t>• Understand the </a:t>
            </a:r>
            <a:r>
              <a:rPr lang="en-GB" altLang="en-US" sz="2400" dirty="0" err="1">
                <a:latin typeface="Arial" charset="0"/>
              </a:rPr>
              <a:t>mechansms</a:t>
            </a:r>
            <a:r>
              <a:rPr lang="en-GB" altLang="en-US" sz="2400" dirty="0">
                <a:latin typeface="Arial" charset="0"/>
              </a:rPr>
              <a:t> by which gene flow between populations can be reduced or stopped </a:t>
            </a:r>
          </a:p>
          <a:p>
            <a:r>
              <a:rPr lang="en-GB" altLang="en-US" sz="2400" dirty="0">
                <a:latin typeface="Arial" charset="0"/>
              </a:rPr>
              <a:t>• Understand the concepts heterozygosity and homozygosity and how they can be used to study populations or speciation</a:t>
            </a:r>
          </a:p>
          <a:p>
            <a:r>
              <a:rPr lang="en-GB" altLang="en-US" sz="2400" dirty="0">
                <a:latin typeface="Arial" charset="0"/>
              </a:rPr>
              <a:t>• Understand the concepts </a:t>
            </a:r>
            <a:r>
              <a:rPr lang="en-GB" altLang="en-US" sz="2400" dirty="0" err="1">
                <a:latin typeface="Arial" charset="0"/>
              </a:rPr>
              <a:t>undlying</a:t>
            </a:r>
            <a:r>
              <a:rPr lang="en-GB" altLang="en-US" sz="2400" dirty="0">
                <a:latin typeface="Arial" charset="0"/>
              </a:rPr>
              <a:t> HWE and </a:t>
            </a:r>
            <a:r>
              <a:rPr lang="en-GB" altLang="en-US" sz="2400" dirty="0" err="1">
                <a:latin typeface="Arial" charset="0"/>
              </a:rPr>
              <a:t>Fst</a:t>
            </a:r>
            <a:r>
              <a:rPr lang="en-GB" altLang="en-US" sz="2400" dirty="0">
                <a:latin typeface="Arial" charset="0"/>
              </a:rPr>
              <a:t> analysis</a:t>
            </a:r>
          </a:p>
          <a:p>
            <a:endParaRPr lang="en-GB" altLang="en-US" sz="2400" dirty="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610100"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2" name="Rectangle 4"/>
          <p:cNvSpPr>
            <a:spLocks noChangeArrowheads="1"/>
          </p:cNvSpPr>
          <p:nvPr/>
        </p:nvSpPr>
        <p:spPr bwMode="auto">
          <a:xfrm>
            <a:off x="2667000" y="385763"/>
            <a:ext cx="3773488"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a:solidFill>
                  <a:srgbClr val="000000"/>
                </a:solidFill>
                <a:latin typeface="Arial" charset="0"/>
              </a:rPr>
              <a:t>• location of genotypes</a:t>
            </a:r>
            <a:endParaRPr lang="en-GB" altLang="en-US" sz="2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ChangeArrowheads="1"/>
          </p:cNvSpPr>
          <p:nvPr/>
        </p:nvSpPr>
        <p:spPr bwMode="auto">
          <a:xfrm>
            <a:off x="1295400" y="228600"/>
            <a:ext cx="6864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u="sng" dirty="0">
                <a:solidFill>
                  <a:srgbClr val="FF3300"/>
                </a:solidFill>
                <a:latin typeface="Arial" charset="0"/>
              </a:rPr>
              <a:t>Behavioural</a:t>
            </a:r>
            <a:r>
              <a:rPr lang="en-GB" altLang="en-US" sz="3600" dirty="0">
                <a:solidFill>
                  <a:srgbClr val="FF3300"/>
                </a:solidFill>
                <a:latin typeface="Arial" charset="0"/>
              </a:rPr>
              <a:t> barriers to gene flow</a:t>
            </a:r>
            <a:endParaRPr lang="en-GB" altLang="en-US" sz="2400" dirty="0">
              <a:solidFill>
                <a:srgbClr val="000000"/>
              </a:solidFill>
            </a:endParaRPr>
          </a:p>
        </p:txBody>
      </p:sp>
      <p:sp>
        <p:nvSpPr>
          <p:cNvPr id="32770" name="Rectangle 3"/>
          <p:cNvSpPr>
            <a:spLocks noChangeArrowheads="1"/>
          </p:cNvSpPr>
          <p:nvPr/>
        </p:nvSpPr>
        <p:spPr bwMode="auto">
          <a:xfrm>
            <a:off x="5148064" y="1700808"/>
            <a:ext cx="313418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natal homing </a:t>
            </a:r>
          </a:p>
          <a:p>
            <a:pPr>
              <a:spcBef>
                <a:spcPct val="0"/>
              </a:spcBef>
              <a:buFontTx/>
              <a:buNone/>
            </a:pPr>
            <a:r>
              <a:rPr lang="en-GB" altLang="en-US" sz="2800" dirty="0">
                <a:solidFill>
                  <a:srgbClr val="000000"/>
                </a:solidFill>
                <a:latin typeface="Arial" charset="0"/>
              </a:rPr>
              <a:t>in turtles</a:t>
            </a:r>
          </a:p>
          <a:p>
            <a:pPr>
              <a:spcBef>
                <a:spcPct val="0"/>
              </a:spcBef>
              <a:buFontTx/>
              <a:buNone/>
            </a:pPr>
            <a:r>
              <a:rPr lang="en-GB" altLang="en-US" sz="2800" dirty="0">
                <a:solidFill>
                  <a:srgbClr val="000000"/>
                </a:solidFill>
                <a:latin typeface="Arial" charset="0"/>
              </a:rPr>
              <a:t>• given enough time barriers to gene flow can result in speciation</a:t>
            </a:r>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3960813"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ChangeArrowheads="1"/>
          </p:cNvSpPr>
          <p:nvPr/>
        </p:nvSpPr>
        <p:spPr bwMode="auto">
          <a:xfrm>
            <a:off x="1752600" y="228600"/>
            <a:ext cx="541655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Distribution of alleles and </a:t>
            </a:r>
          </a:p>
          <a:p>
            <a:pPr>
              <a:spcBef>
                <a:spcPct val="0"/>
              </a:spcBef>
              <a:buFontTx/>
              <a:buNone/>
            </a:pPr>
            <a:r>
              <a:rPr lang="en-GB" altLang="en-US" sz="3600" dirty="0">
                <a:solidFill>
                  <a:srgbClr val="FF3300"/>
                </a:solidFill>
                <a:latin typeface="Arial" charset="0"/>
              </a:rPr>
              <a:t>   population structure</a:t>
            </a:r>
            <a:endParaRPr lang="en-GB" altLang="en-US" sz="2400" dirty="0">
              <a:solidFill>
                <a:srgbClr val="000000"/>
              </a:solidFill>
            </a:endParaRPr>
          </a:p>
        </p:txBody>
      </p:sp>
      <p:sp>
        <p:nvSpPr>
          <p:cNvPr id="34818" name="Rectangle 3"/>
          <p:cNvSpPr>
            <a:spLocks noChangeArrowheads="1"/>
          </p:cNvSpPr>
          <p:nvPr/>
        </p:nvSpPr>
        <p:spPr bwMode="auto">
          <a:xfrm>
            <a:off x="762000" y="1447800"/>
            <a:ext cx="7473950" cy="1373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the overall variation and frequency of alleles </a:t>
            </a:r>
          </a:p>
          <a:p>
            <a:pPr>
              <a:spcBef>
                <a:spcPct val="0"/>
              </a:spcBef>
              <a:buFontTx/>
              <a:buNone/>
            </a:pPr>
            <a:r>
              <a:rPr lang="en-GB" altLang="en-US" sz="2800" dirty="0">
                <a:solidFill>
                  <a:srgbClr val="000000"/>
                </a:solidFill>
                <a:latin typeface="Arial" charset="0"/>
              </a:rPr>
              <a:t>within a population can be studied rather than </a:t>
            </a:r>
          </a:p>
          <a:p>
            <a:pPr>
              <a:spcBef>
                <a:spcPct val="0"/>
              </a:spcBef>
              <a:buFontTx/>
              <a:buNone/>
            </a:pPr>
            <a:r>
              <a:rPr lang="en-GB" altLang="en-US" sz="2800" dirty="0">
                <a:solidFill>
                  <a:srgbClr val="000000"/>
                </a:solidFill>
                <a:latin typeface="Arial" charset="0"/>
              </a:rPr>
              <a:t>their distribution</a:t>
            </a:r>
            <a:endParaRPr lang="en-GB" altLang="en-US" sz="2000" dirty="0">
              <a:solidFill>
                <a:srgbClr val="000000"/>
              </a:solidFill>
            </a:endParaRP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820988"/>
            <a:ext cx="4038600" cy="369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8DE14DA-32F1-E25C-641F-06BC07BE69F3}"/>
              </a:ext>
            </a:extLst>
          </p:cNvPr>
          <p:cNvSpPr txBox="1"/>
          <p:nvPr/>
        </p:nvSpPr>
        <p:spPr>
          <a:xfrm>
            <a:off x="771844" y="3435313"/>
            <a:ext cx="3008068" cy="1569660"/>
          </a:xfrm>
          <a:prstGeom prst="rect">
            <a:avLst/>
          </a:prstGeom>
          <a:noFill/>
        </p:spPr>
        <p:txBody>
          <a:bodyPr wrap="square">
            <a:spAutoFit/>
          </a:bodyPr>
          <a:lstStyle/>
          <a:p>
            <a:r>
              <a:rPr lang="en-GB" altLang="en-US" sz="2400" dirty="0">
                <a:solidFill>
                  <a:srgbClr val="000000"/>
                </a:solidFill>
                <a:latin typeface="Arial" charset="0"/>
              </a:rPr>
              <a:t>• by chance, the ‘white’ allele does not make it through the bottleneck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9F1A-1031-623E-6C20-23FF9AFC5C50}"/>
              </a:ext>
            </a:extLst>
          </p:cNvPr>
          <p:cNvSpPr txBox="1">
            <a:spLocks/>
          </p:cNvSpPr>
          <p:nvPr/>
        </p:nvSpPr>
        <p:spPr>
          <a:xfrm>
            <a:off x="352072" y="160157"/>
            <a:ext cx="8295988" cy="1050938"/>
          </a:xfrm>
          <a:prstGeom prst="rect">
            <a:avLst/>
          </a:prstGeom>
        </p:spPr>
        <p:txBody>
          <a:bodyPr>
            <a:noAutofit/>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a:lstStyle>
          <a:p>
            <a:r>
              <a:rPr lang="en-US" kern="0" dirty="0">
                <a:solidFill>
                  <a:srgbClr val="FF0000"/>
                </a:solidFill>
                <a:latin typeface="Arial" panose="020B0604020202020204" pitchFamily="34" charset="0"/>
                <a:cs typeface="Arial" panose="020B0604020202020204" pitchFamily="34" charset="0"/>
              </a:rPr>
              <a:t>Sampling and genotyping a population-</a:t>
            </a:r>
            <a:r>
              <a:rPr lang="en-US" kern="0" dirty="0" err="1">
                <a:solidFill>
                  <a:srgbClr val="FF0000"/>
                </a:solidFill>
                <a:latin typeface="Arial" panose="020B0604020202020204" pitchFamily="34" charset="0"/>
                <a:cs typeface="Arial" panose="020B0604020202020204" pitchFamily="34" charset="0"/>
              </a:rPr>
              <a:t>allozyomes</a:t>
            </a:r>
            <a:endParaRPr lang="en-US" kern="0"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D9B8B5C-D389-74E7-31FF-97D981EADE94}"/>
              </a:ext>
            </a:extLst>
          </p:cNvPr>
          <p:cNvSpPr txBox="1">
            <a:spLocks/>
          </p:cNvSpPr>
          <p:nvPr/>
        </p:nvSpPr>
        <p:spPr>
          <a:xfrm>
            <a:off x="3252774" y="2757800"/>
            <a:ext cx="2740058" cy="1050938"/>
          </a:xfrm>
          <a:prstGeom prst="rect">
            <a:avLst/>
          </a:prstGeom>
        </p:spPr>
        <p:txBody>
          <a:bodyPr>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a:lstStyle>
          <a:p>
            <a:r>
              <a:rPr lang="en-US" sz="3400" kern="0" dirty="0">
                <a:latin typeface="Arial" panose="020B0604020202020204" pitchFamily="34" charset="0"/>
                <a:cs typeface="Arial" panose="020B0604020202020204" pitchFamily="34" charset="0"/>
              </a:rPr>
              <a:t>Large randomly-mating populations contain a lot of genetic diversity</a:t>
            </a:r>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p:txBody>
      </p:sp>
      <p:pic>
        <p:nvPicPr>
          <p:cNvPr id="4" name="Picture 4" descr="monomer-dimer.jpg">
            <a:extLst>
              <a:ext uri="{FF2B5EF4-FFF2-40B4-BE49-F238E27FC236}">
                <a16:creationId xmlns:a16="http://schemas.microsoft.com/office/drawing/2014/main" id="{2138FE73-65B9-42F2-7242-962071433C36}"/>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352072" y="4584007"/>
            <a:ext cx="319087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stained-gel.gif">
            <a:extLst>
              <a:ext uri="{FF2B5EF4-FFF2-40B4-BE49-F238E27FC236}">
                <a16:creationId xmlns:a16="http://schemas.microsoft.com/office/drawing/2014/main" id="{2E1A94ED-6AD0-AFCF-A6F3-1C9D1B7DBE9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720857" y="4351350"/>
            <a:ext cx="2286000"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can0003">
            <a:extLst>
              <a:ext uri="{FF2B5EF4-FFF2-40B4-BE49-F238E27FC236}">
                <a16:creationId xmlns:a16="http://schemas.microsoft.com/office/drawing/2014/main" id="{B1BEC13F-191C-0870-CE54-957EF6E39BB0}"/>
              </a:ext>
            </a:extLst>
          </p:cNvPr>
          <p:cNvPicPr>
            <a:picLocks noChangeAspect="1" noChangeArrowheads="1"/>
          </p:cNvPicPr>
          <p:nvPr/>
        </p:nvPicPr>
        <p:blipFill>
          <a:blip r:embed="rId4">
            <a:lum bright="-12000" contrast="18000"/>
            <a:extLst>
              <a:ext uri="{28A0092B-C50C-407E-A947-70E740481C1C}">
                <a14:useLocalDpi xmlns:a14="http://schemas.microsoft.com/office/drawing/2010/main"/>
              </a:ext>
            </a:extLst>
          </a:blip>
          <a:srcRect/>
          <a:stretch>
            <a:fillRect/>
          </a:stretch>
        </p:blipFill>
        <p:spPr bwMode="auto">
          <a:xfrm>
            <a:off x="6174343" y="1536189"/>
            <a:ext cx="2590800" cy="237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939E42D6-981E-5796-CBD2-A21D6D24C28F}"/>
              </a:ext>
            </a:extLst>
          </p:cNvPr>
          <p:cNvSpPr>
            <a:spLocks noChangeArrowheads="1"/>
          </p:cNvSpPr>
          <p:nvPr/>
        </p:nvSpPr>
        <p:spPr bwMode="auto">
          <a:xfrm>
            <a:off x="3642556" y="2177433"/>
            <a:ext cx="2162427" cy="533400"/>
          </a:xfrm>
          <a:prstGeom prst="rightArrow">
            <a:avLst>
              <a:gd name="adj1" fmla="val 50000"/>
              <a:gd name="adj2" fmla="val 49997"/>
            </a:avLst>
          </a:prstGeom>
          <a:solidFill>
            <a:srgbClr val="333399"/>
          </a:solidFill>
          <a:ln w="9525">
            <a:solidFill>
              <a:srgbClr val="333399"/>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endParaRPr>
          </a:p>
        </p:txBody>
      </p:sp>
      <p:sp>
        <p:nvSpPr>
          <p:cNvPr id="8" name="Bent Arrow 10">
            <a:extLst>
              <a:ext uri="{FF2B5EF4-FFF2-40B4-BE49-F238E27FC236}">
                <a16:creationId xmlns:a16="http://schemas.microsoft.com/office/drawing/2014/main" id="{C83F089E-A3F5-64F7-8680-97BAB715C5CA}"/>
              </a:ext>
            </a:extLst>
          </p:cNvPr>
          <p:cNvSpPr>
            <a:spLocks noChangeArrowheads="1"/>
          </p:cNvSpPr>
          <p:nvPr/>
        </p:nvSpPr>
        <p:spPr bwMode="auto">
          <a:xfrm rot="10800000">
            <a:off x="7450706" y="4394413"/>
            <a:ext cx="844550" cy="941388"/>
          </a:xfrm>
          <a:custGeom>
            <a:avLst/>
            <a:gdLst>
              <a:gd name="T0" fmla="*/ 633413 w 844550"/>
              <a:gd name="T1" fmla="*/ 0 h 941388"/>
              <a:gd name="T2" fmla="*/ 633413 w 844550"/>
              <a:gd name="T3" fmla="*/ 422275 h 941388"/>
              <a:gd name="T4" fmla="*/ 105569 w 844550"/>
              <a:gd name="T5" fmla="*/ 941388 h 941388"/>
              <a:gd name="T6" fmla="*/ 844550 w 844550"/>
              <a:gd name="T7" fmla="*/ 211138 h 941388"/>
              <a:gd name="T8" fmla="*/ 0 60000 65536"/>
              <a:gd name="T9" fmla="*/ 0 60000 65536"/>
              <a:gd name="T10" fmla="*/ 0 60000 65536"/>
              <a:gd name="T11" fmla="*/ 0 60000 65536"/>
              <a:gd name="T12" fmla="*/ 0 w 844550"/>
              <a:gd name="T13" fmla="*/ 0 h 941388"/>
              <a:gd name="T14" fmla="*/ 844550 w 844550"/>
              <a:gd name="T15" fmla="*/ 941388 h 941388"/>
            </a:gdLst>
            <a:ahLst/>
            <a:cxnLst>
              <a:cxn ang="T8">
                <a:pos x="T0" y="T1"/>
              </a:cxn>
              <a:cxn ang="T9">
                <a:pos x="T2" y="T3"/>
              </a:cxn>
              <a:cxn ang="T10">
                <a:pos x="T4" y="T5"/>
              </a:cxn>
              <a:cxn ang="T11">
                <a:pos x="T6" y="T7"/>
              </a:cxn>
            </a:cxnLst>
            <a:rect l="T12" t="T13" r="T14" b="T15"/>
            <a:pathLst>
              <a:path w="844550" h="941388">
                <a:moveTo>
                  <a:pt x="0" y="941388"/>
                </a:moveTo>
                <a:lnTo>
                  <a:pt x="0" y="475059"/>
                </a:lnTo>
                <a:cubicBezTo>
                  <a:pt x="0" y="270994"/>
                  <a:pt x="165426" y="105568"/>
                  <a:pt x="369490" y="105568"/>
                </a:cubicBezTo>
                <a:lnTo>
                  <a:pt x="633413" y="105569"/>
                </a:lnTo>
                <a:lnTo>
                  <a:pt x="633413" y="0"/>
                </a:lnTo>
                <a:lnTo>
                  <a:pt x="844550" y="211138"/>
                </a:lnTo>
                <a:lnTo>
                  <a:pt x="633413" y="422275"/>
                </a:lnTo>
                <a:lnTo>
                  <a:pt x="633413" y="316706"/>
                </a:lnTo>
                <a:lnTo>
                  <a:pt x="369491" y="316706"/>
                </a:lnTo>
                <a:lnTo>
                  <a:pt x="369490" y="316706"/>
                </a:lnTo>
                <a:cubicBezTo>
                  <a:pt x="282035" y="316706"/>
                  <a:pt x="211138" y="387603"/>
                  <a:pt x="211138" y="475058"/>
                </a:cubicBezTo>
                <a:lnTo>
                  <a:pt x="211138" y="941388"/>
                </a:lnTo>
                <a:close/>
              </a:path>
            </a:pathLst>
          </a:custGeom>
          <a:solidFill>
            <a:srgbClr val="333399"/>
          </a:solidFill>
          <a:ln w="9525">
            <a:solidFill>
              <a:srgbClr val="002060"/>
            </a:solidFill>
            <a:miter lim="800000"/>
            <a:headEnd/>
            <a:tailEnd/>
          </a:ln>
          <a:effectLst>
            <a:outerShdw blurRad="63500" dist="23000" dir="5400000" rotWithShape="0">
              <a:srgbClr val="808080">
                <a:alpha val="34998"/>
              </a:srgbClr>
            </a:outerShdw>
          </a:effectLst>
        </p:spPr>
        <p:txBody>
          <a:bodyPr anchor="ctr"/>
          <a:lstStyle/>
          <a:p>
            <a:pPr>
              <a:defRPr/>
            </a:pPr>
            <a:endParaRPr lang="en-US"/>
          </a:p>
        </p:txBody>
      </p:sp>
      <p:sp>
        <p:nvSpPr>
          <p:cNvPr id="9" name="Equal 11">
            <a:extLst>
              <a:ext uri="{FF2B5EF4-FFF2-40B4-BE49-F238E27FC236}">
                <a16:creationId xmlns:a16="http://schemas.microsoft.com/office/drawing/2014/main" id="{B41F2430-F4DC-8523-4604-D1B11763CF08}"/>
              </a:ext>
            </a:extLst>
          </p:cNvPr>
          <p:cNvSpPr>
            <a:spLocks noChangeArrowheads="1"/>
          </p:cNvSpPr>
          <p:nvPr/>
        </p:nvSpPr>
        <p:spPr bwMode="auto">
          <a:xfrm>
            <a:off x="3667408" y="4890636"/>
            <a:ext cx="609600" cy="646331"/>
          </a:xfrm>
          <a:custGeom>
            <a:avLst/>
            <a:gdLst>
              <a:gd name="T0" fmla="*/ 528798 w 609600"/>
              <a:gd name="T1" fmla="*/ 197267 h 609600"/>
              <a:gd name="T2" fmla="*/ 528798 w 609600"/>
              <a:gd name="T3" fmla="*/ 412333 h 609600"/>
              <a:gd name="T4" fmla="*/ 304800 w 609600"/>
              <a:gd name="T5" fmla="*/ 484022 h 609600"/>
              <a:gd name="T6" fmla="*/ 80802 w 609600"/>
              <a:gd name="T7" fmla="*/ 197267 h 609600"/>
              <a:gd name="T8" fmla="*/ 80802 w 609600"/>
              <a:gd name="T9" fmla="*/ 412333 h 609600"/>
              <a:gd name="T10" fmla="*/ 304800 w 609600"/>
              <a:gd name="T11" fmla="*/ 125578 h 609600"/>
              <a:gd name="T12" fmla="*/ 0 60000 65536"/>
              <a:gd name="T13" fmla="*/ 0 60000 65536"/>
              <a:gd name="T14" fmla="*/ 0 60000 65536"/>
              <a:gd name="T15" fmla="*/ 0 60000 65536"/>
              <a:gd name="T16" fmla="*/ 0 60000 65536"/>
              <a:gd name="T17" fmla="*/ 0 60000 65536"/>
              <a:gd name="T18" fmla="*/ 80802 w 609600"/>
              <a:gd name="T19" fmla="*/ 125578 h 609600"/>
              <a:gd name="T20" fmla="*/ 528798 w 609600"/>
              <a:gd name="T21" fmla="*/ 484022 h 609600"/>
            </a:gdLst>
            <a:ahLst/>
            <a:cxnLst>
              <a:cxn ang="T12">
                <a:pos x="T0" y="T1"/>
              </a:cxn>
              <a:cxn ang="T13">
                <a:pos x="T2" y="T3"/>
              </a:cxn>
              <a:cxn ang="T14">
                <a:pos x="T4" y="T5"/>
              </a:cxn>
              <a:cxn ang="T15">
                <a:pos x="T6" y="T7"/>
              </a:cxn>
              <a:cxn ang="T16">
                <a:pos x="T8" y="T9"/>
              </a:cxn>
              <a:cxn ang="T17">
                <a:pos x="T10" y="T11"/>
              </a:cxn>
            </a:cxnLst>
            <a:rect l="T18" t="T19" r="T20" b="T21"/>
            <a:pathLst>
              <a:path w="609600" h="609600">
                <a:moveTo>
                  <a:pt x="80802" y="125578"/>
                </a:moveTo>
                <a:lnTo>
                  <a:pt x="528798" y="125578"/>
                </a:lnTo>
                <a:lnTo>
                  <a:pt x="528798" y="268956"/>
                </a:lnTo>
                <a:lnTo>
                  <a:pt x="80802" y="268956"/>
                </a:lnTo>
                <a:close/>
                <a:moveTo>
                  <a:pt x="80802" y="340644"/>
                </a:moveTo>
                <a:lnTo>
                  <a:pt x="528798" y="340644"/>
                </a:lnTo>
                <a:lnTo>
                  <a:pt x="528798" y="484022"/>
                </a:lnTo>
                <a:lnTo>
                  <a:pt x="80802" y="484022"/>
                </a:lnTo>
                <a:close/>
              </a:path>
            </a:pathLst>
          </a:custGeom>
          <a:solidFill>
            <a:srgbClr val="333399"/>
          </a:solidFill>
          <a:ln w="9525">
            <a:solidFill>
              <a:srgbClr val="333399"/>
            </a:solidFill>
            <a:miter lim="800000"/>
            <a:headEnd/>
            <a:tailEnd/>
          </a:ln>
          <a:effectLst>
            <a:outerShdw blurRad="63500" dist="23000" dir="5400000" rotWithShape="0">
              <a:srgbClr val="808080">
                <a:alpha val="34998"/>
              </a:srgbClr>
            </a:outerShdw>
          </a:effectLst>
        </p:spPr>
        <p:txBody>
          <a:bodyPr anchor="ctr"/>
          <a:lstStyle/>
          <a:p>
            <a:pPr>
              <a:defRPr/>
            </a:pPr>
            <a:endParaRPr lang="en-US"/>
          </a:p>
        </p:txBody>
      </p:sp>
      <p:sp>
        <p:nvSpPr>
          <p:cNvPr id="10" name="TextBox 9">
            <a:extLst>
              <a:ext uri="{FF2B5EF4-FFF2-40B4-BE49-F238E27FC236}">
                <a16:creationId xmlns:a16="http://schemas.microsoft.com/office/drawing/2014/main" id="{7D170F4B-AE4C-3FDA-1A6E-7535E0F50088}"/>
              </a:ext>
            </a:extLst>
          </p:cNvPr>
          <p:cNvSpPr txBox="1"/>
          <p:nvPr/>
        </p:nvSpPr>
        <p:spPr>
          <a:xfrm>
            <a:off x="7247648" y="5817538"/>
            <a:ext cx="1810111" cy="830997"/>
          </a:xfrm>
          <a:prstGeom prst="rect">
            <a:avLst/>
          </a:prstGeom>
          <a:noFill/>
        </p:spPr>
        <p:txBody>
          <a:bodyPr wrap="none" rtlCol="0">
            <a:spAutoFit/>
          </a:bodyPr>
          <a:lstStyle/>
          <a:p>
            <a:r>
              <a:rPr lang="en-US" dirty="0"/>
              <a:t> </a:t>
            </a:r>
            <a:r>
              <a:rPr lang="en-US" dirty="0">
                <a:latin typeface="Arial" panose="020B0604020202020204" pitchFamily="34" charset="0"/>
                <a:cs typeface="Arial" panose="020B0604020202020204" pitchFamily="34" charset="0"/>
              </a:rPr>
              <a:t>F = allele </a:t>
            </a:r>
            <a:r>
              <a:rPr lang="en-US" i="1" dirty="0">
                <a:latin typeface="Arial" panose="020B0604020202020204" pitchFamily="34" charset="0"/>
                <a:cs typeface="Arial" panose="020B0604020202020204" pitchFamily="34" charset="0"/>
              </a:rPr>
              <a:t>A</a:t>
            </a:r>
          </a:p>
          <a:p>
            <a:r>
              <a:rPr lang="en-US" dirty="0">
                <a:latin typeface="Arial" panose="020B0604020202020204" pitchFamily="34" charset="0"/>
                <a:cs typeface="Arial" panose="020B0604020202020204" pitchFamily="34" charset="0"/>
              </a:rPr>
              <a:t> S = allele </a:t>
            </a:r>
            <a:r>
              <a:rPr lang="en-US" i="1" dirty="0">
                <a:latin typeface="Arial" panose="020B0604020202020204" pitchFamily="34" charset="0"/>
                <a:cs typeface="Arial" panose="020B0604020202020204" pitchFamily="34" charset="0"/>
              </a:rPr>
              <a:t>a</a:t>
            </a:r>
          </a:p>
        </p:txBody>
      </p:sp>
      <p:pic>
        <p:nvPicPr>
          <p:cNvPr id="12" name="Picture 2">
            <a:extLst>
              <a:ext uri="{FF2B5EF4-FFF2-40B4-BE49-F238E27FC236}">
                <a16:creationId xmlns:a16="http://schemas.microsoft.com/office/drawing/2014/main" id="{7B1F616B-DC0F-9C31-4A79-15B6AC1FF6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9284" y="1823194"/>
            <a:ext cx="2885439" cy="21640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F10B9F0-B450-D4A3-B443-C3F4CE2AD528}"/>
              </a:ext>
            </a:extLst>
          </p:cNvPr>
          <p:cNvSpPr/>
          <p:nvPr/>
        </p:nvSpPr>
        <p:spPr>
          <a:xfrm>
            <a:off x="1099722" y="1861337"/>
            <a:ext cx="2366512" cy="246221"/>
          </a:xfrm>
          <a:prstGeom prst="rect">
            <a:avLst/>
          </a:prstGeom>
        </p:spPr>
        <p:txBody>
          <a:bodyPr wrap="square">
            <a:spAutoFit/>
          </a:bodyPr>
          <a:lstStyle/>
          <a:p>
            <a:r>
              <a:rPr lang="en-US" sz="1000" dirty="0">
                <a:solidFill>
                  <a:schemeClr val="bg1"/>
                </a:solidFill>
              </a:rPr>
              <a:t>Jim and Becca Wicks [CC BY 2.0}</a:t>
            </a:r>
          </a:p>
        </p:txBody>
      </p:sp>
      <p:cxnSp>
        <p:nvCxnSpPr>
          <p:cNvPr id="14" name="Straight Arrow Connector 13">
            <a:extLst>
              <a:ext uri="{FF2B5EF4-FFF2-40B4-BE49-F238E27FC236}">
                <a16:creationId xmlns:a16="http://schemas.microsoft.com/office/drawing/2014/main" id="{1B7BA19B-29FF-1209-84DF-99A749F23F36}"/>
              </a:ext>
            </a:extLst>
          </p:cNvPr>
          <p:cNvCxnSpPr/>
          <p:nvPr/>
        </p:nvCxnSpPr>
        <p:spPr>
          <a:xfrm flipV="1">
            <a:off x="8389181" y="5048808"/>
            <a:ext cx="0" cy="82123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9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ChangeArrowheads="1"/>
          </p:cNvSpPr>
          <p:nvPr/>
        </p:nvSpPr>
        <p:spPr bwMode="auto">
          <a:xfrm>
            <a:off x="1524000" y="533400"/>
            <a:ext cx="57943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a:solidFill>
                  <a:srgbClr val="000000"/>
                </a:solidFill>
                <a:latin typeface="Arial" charset="0"/>
              </a:rPr>
              <a:t>• population bottlenecks within lions</a:t>
            </a:r>
            <a:endParaRPr lang="en-GB" altLang="en-US" sz="2400">
              <a:solidFill>
                <a:srgbClr val="000000"/>
              </a:solidFill>
            </a:endParaRPr>
          </a:p>
        </p:txBody>
      </p:sp>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9149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F8BEFA5-4C75-2A28-1EB6-4A7B576DEA79}"/>
              </a:ext>
            </a:extLst>
          </p:cNvPr>
          <p:cNvSpPr txBox="1"/>
          <p:nvPr/>
        </p:nvSpPr>
        <p:spPr>
          <a:xfrm>
            <a:off x="4514850" y="5038635"/>
            <a:ext cx="4572000" cy="1200329"/>
          </a:xfrm>
          <a:prstGeom prst="rect">
            <a:avLst/>
          </a:prstGeom>
          <a:noFill/>
        </p:spPr>
        <p:txBody>
          <a:bodyPr wrap="square">
            <a:spAutoFit/>
          </a:bodyPr>
          <a:lstStyle/>
          <a:p>
            <a:r>
              <a:rPr lang="en-GB" altLang="en-US" sz="2400" dirty="0">
                <a:solidFill>
                  <a:srgbClr val="000000"/>
                </a:solidFill>
                <a:latin typeface="Arial" charset="0"/>
              </a:rPr>
              <a:t>• heterozygosity (i.e. allelic variation) reduces when population numbers are small)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1066800" y="685800"/>
            <a:ext cx="75247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a:solidFill>
                  <a:srgbClr val="FF3300"/>
                </a:solidFill>
                <a:latin typeface="Arial" charset="0"/>
              </a:rPr>
              <a:t>Genes, Speciation and hybrid zones</a:t>
            </a:r>
            <a:endParaRPr lang="en-GB" altLang="en-US" sz="2400">
              <a:solidFill>
                <a:srgbClr val="000000"/>
              </a:solidFill>
            </a:endParaRPr>
          </a:p>
        </p:txBody>
      </p:sp>
      <p:sp>
        <p:nvSpPr>
          <p:cNvPr id="38914" name="Rectangle 3"/>
          <p:cNvSpPr>
            <a:spLocks noChangeArrowheads="1"/>
          </p:cNvSpPr>
          <p:nvPr/>
        </p:nvSpPr>
        <p:spPr bwMode="auto">
          <a:xfrm>
            <a:off x="1066800" y="1628800"/>
            <a:ext cx="7272807" cy="4278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genes can be used to investigate speciation events and determine by what mechanism speciation is likely to have occurred</a:t>
            </a:r>
          </a:p>
          <a:p>
            <a:pPr>
              <a:spcBef>
                <a:spcPct val="0"/>
              </a:spcBef>
              <a:buFontTx/>
              <a:buNone/>
            </a:pPr>
            <a:endParaRPr lang="en-GB" altLang="en-US" sz="2800" dirty="0">
              <a:solidFill>
                <a:srgbClr val="000000"/>
              </a:solidFill>
              <a:latin typeface="Arial" charset="0"/>
            </a:endParaRPr>
          </a:p>
          <a:p>
            <a:pPr>
              <a:spcBef>
                <a:spcPct val="0"/>
              </a:spcBef>
              <a:buNone/>
            </a:pPr>
            <a:r>
              <a:rPr lang="en-GB" altLang="en-US" sz="2800" dirty="0">
                <a:solidFill>
                  <a:srgbClr val="000000"/>
                </a:solidFill>
                <a:latin typeface="Arial" charset="0"/>
              </a:rPr>
              <a:t>• some common blocks to gene flow which can lead to (or maintain) speciation (some of which I discussed earlier) are summarised on the following two slides</a:t>
            </a:r>
            <a:endParaRPr lang="en-GB" altLang="en-US" sz="2800" dirty="0">
              <a:solidFill>
                <a:srgbClr val="000000"/>
              </a:solidFill>
            </a:endParaRPr>
          </a:p>
          <a:p>
            <a:pPr>
              <a:spcBef>
                <a:spcPct val="0"/>
              </a:spcBef>
              <a:buFontTx/>
              <a:buNone/>
            </a:pPr>
            <a:endParaRPr lang="en-GB" altLang="en-US" sz="20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57200"/>
            <a:ext cx="77216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7444"/>
            <a:ext cx="8077200" cy="605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95275"/>
            <a:ext cx="8356600" cy="626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2EB6A12-DACE-5E35-DCA5-CB6E8BF7DE4F}"/>
              </a:ext>
            </a:extLst>
          </p:cNvPr>
          <p:cNvSpPr txBox="1"/>
          <p:nvPr/>
        </p:nvSpPr>
        <p:spPr>
          <a:xfrm>
            <a:off x="395536" y="1052736"/>
            <a:ext cx="2448272" cy="1077218"/>
          </a:xfrm>
          <a:prstGeom prst="rect">
            <a:avLst/>
          </a:prstGeom>
          <a:noFill/>
        </p:spPr>
        <p:txBody>
          <a:bodyPr wrap="square">
            <a:spAutoFit/>
          </a:bodyPr>
          <a:lstStyle/>
          <a:p>
            <a:r>
              <a:rPr lang="en-GB" altLang="en-US" sz="3200" dirty="0">
                <a:solidFill>
                  <a:srgbClr val="FF0000"/>
                </a:solidFill>
                <a:latin typeface="Arial" charset="0"/>
              </a:rPr>
              <a:t>allopatric speciation </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ChangeArrowheads="1"/>
          </p:cNvSpPr>
          <p:nvPr/>
        </p:nvSpPr>
        <p:spPr bwMode="auto">
          <a:xfrm>
            <a:off x="971600" y="188640"/>
            <a:ext cx="7416824"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a:t>
            </a:r>
            <a:r>
              <a:rPr lang="en-GB" altLang="en-US" sz="2800" dirty="0">
                <a:solidFill>
                  <a:srgbClr val="FF0000"/>
                </a:solidFill>
                <a:latin typeface="Arial" charset="0"/>
              </a:rPr>
              <a:t>allopatric speciation </a:t>
            </a:r>
            <a:r>
              <a:rPr lang="en-GB" altLang="en-US" sz="2800" dirty="0">
                <a:solidFill>
                  <a:srgbClr val="000000"/>
                </a:solidFill>
                <a:latin typeface="Arial" charset="0"/>
              </a:rPr>
              <a:t>(many species of animals and plants follow this distribution, at least partially). Caused by an interruption of gene flow</a:t>
            </a:r>
          </a:p>
        </p:txBody>
      </p:sp>
      <p:pic>
        <p:nvPicPr>
          <p:cNvPr id="4608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004522"/>
            <a:ext cx="5793215" cy="4391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ChangeArrowheads="1"/>
          </p:cNvSpPr>
          <p:nvPr/>
        </p:nvSpPr>
        <p:spPr bwMode="auto">
          <a:xfrm>
            <a:off x="2195736" y="476672"/>
            <a:ext cx="3740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Lecture Overview</a:t>
            </a:r>
          </a:p>
        </p:txBody>
      </p:sp>
      <p:sp>
        <p:nvSpPr>
          <p:cNvPr id="17410" name="Rectangle 3"/>
          <p:cNvSpPr>
            <a:spLocks noChangeArrowheads="1"/>
          </p:cNvSpPr>
          <p:nvPr/>
        </p:nvSpPr>
        <p:spPr bwMode="auto">
          <a:xfrm>
            <a:off x="1043608" y="1556792"/>
            <a:ext cx="7403169"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latin typeface="Arial" charset="0"/>
              </a:rPr>
              <a:t>• alleles</a:t>
            </a:r>
          </a:p>
          <a:p>
            <a:pPr>
              <a:spcBef>
                <a:spcPct val="0"/>
              </a:spcBef>
              <a:buFontTx/>
              <a:buNone/>
            </a:pPr>
            <a:r>
              <a:rPr lang="en-GB" altLang="en-US" sz="2800" dirty="0">
                <a:latin typeface="Arial" charset="0"/>
              </a:rPr>
              <a:t>• population structure and gene flow</a:t>
            </a:r>
          </a:p>
          <a:p>
            <a:pPr>
              <a:spcBef>
                <a:spcPct val="0"/>
              </a:spcBef>
              <a:buFontTx/>
              <a:buNone/>
            </a:pPr>
            <a:r>
              <a:rPr lang="en-GB" altLang="en-US" sz="2800" dirty="0">
                <a:latin typeface="Arial" charset="0"/>
              </a:rPr>
              <a:t>• genes, speciation and hybrid zones</a:t>
            </a:r>
          </a:p>
          <a:p>
            <a:pPr>
              <a:spcBef>
                <a:spcPct val="0"/>
              </a:spcBef>
              <a:buFontTx/>
              <a:buNone/>
            </a:pPr>
            <a:r>
              <a:rPr lang="en-GB" altLang="en-US" sz="2800" dirty="0">
                <a:latin typeface="Arial" charset="0"/>
              </a:rPr>
              <a:t>• DNA barcoding</a:t>
            </a:r>
          </a:p>
          <a:p>
            <a:pPr>
              <a:spcBef>
                <a:spcPct val="0"/>
              </a:spcBef>
              <a:buFontTx/>
              <a:buNone/>
            </a:pPr>
            <a:r>
              <a:rPr lang="en-GB" altLang="en-US" sz="2800" dirty="0">
                <a:latin typeface="Arial" charset="0"/>
              </a:rPr>
              <a:t>• genes and biogeographical processes</a:t>
            </a:r>
          </a:p>
          <a:p>
            <a:pPr>
              <a:spcBef>
                <a:spcPct val="0"/>
              </a:spcBef>
              <a:buFontTx/>
              <a:buNone/>
            </a:pPr>
            <a:r>
              <a:rPr lang="en-GB" altLang="en-US" sz="2800" dirty="0">
                <a:latin typeface="Arial" charset="0"/>
              </a:rPr>
              <a:t>• genes and the coalescent process</a:t>
            </a:r>
          </a:p>
          <a:p>
            <a:pPr>
              <a:spcBef>
                <a:spcPct val="0"/>
              </a:spcBef>
              <a:buFontTx/>
              <a:buNone/>
            </a:pPr>
            <a:r>
              <a:rPr lang="en-GB" altLang="en-US" sz="2800" dirty="0">
                <a:latin typeface="Arial" charset="0"/>
              </a:rPr>
              <a:t>• measuring variation in populations, HWE and </a:t>
            </a:r>
            <a:r>
              <a:rPr lang="en-GB" altLang="en-US" sz="2800" dirty="0" err="1">
                <a:latin typeface="Arial" charset="0"/>
              </a:rPr>
              <a:t>Fst</a:t>
            </a:r>
            <a:r>
              <a:rPr lang="en-GB" altLang="en-US" sz="2800" dirty="0">
                <a:latin typeface="Arial" charset="0"/>
              </a:rPr>
              <a:t> </a:t>
            </a:r>
            <a:endParaRPr lang="en-GB" altLang="en-US" sz="2400" dirty="0"/>
          </a:p>
          <a:p>
            <a:pPr>
              <a:spcBef>
                <a:spcPct val="0"/>
              </a:spcBef>
              <a:buFontTx/>
              <a:buNone/>
            </a:pPr>
            <a:endParaRPr lang="en-GB" altLang="en-US" sz="2000" dirty="0">
              <a:solidFill>
                <a:srgbClr val="000000"/>
              </a:solidFill>
            </a:endParaRPr>
          </a:p>
          <a:p>
            <a:pPr>
              <a:spcBef>
                <a:spcPct val="0"/>
              </a:spcBef>
              <a:buFontTx/>
              <a:buNone/>
            </a:pPr>
            <a:endParaRPr lang="en-GB" altLang="en-US" sz="20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
            <a:ext cx="6091238" cy="637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Rectangle 2"/>
          <p:cNvSpPr>
            <a:spLocks noChangeArrowheads="1"/>
          </p:cNvSpPr>
          <p:nvPr/>
        </p:nvSpPr>
        <p:spPr bwMode="auto">
          <a:xfrm>
            <a:off x="5724128" y="908720"/>
            <a:ext cx="2310248"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dirty="0">
                <a:solidFill>
                  <a:srgbClr val="FF0000"/>
                </a:solidFill>
                <a:latin typeface="Arial" charset="0"/>
              </a:rPr>
              <a:t>• sympatric </a:t>
            </a:r>
          </a:p>
          <a:p>
            <a:pPr>
              <a:spcBef>
                <a:spcPct val="0"/>
              </a:spcBef>
              <a:buFontTx/>
              <a:buNone/>
            </a:pPr>
            <a:r>
              <a:rPr lang="en-GB" altLang="en-US" dirty="0">
                <a:solidFill>
                  <a:srgbClr val="FF0000"/>
                </a:solidFill>
                <a:latin typeface="Arial" charset="0"/>
              </a:rPr>
              <a:t>speciation</a:t>
            </a:r>
            <a:endParaRPr lang="en-GB" altLang="en-US"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ChangeArrowheads="1"/>
          </p:cNvSpPr>
          <p:nvPr/>
        </p:nvSpPr>
        <p:spPr bwMode="auto">
          <a:xfrm>
            <a:off x="4572000" y="990600"/>
            <a:ext cx="422263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dirty="0">
                <a:solidFill>
                  <a:srgbClr val="FF0000"/>
                </a:solidFill>
                <a:latin typeface="Arial" charset="0"/>
              </a:rPr>
              <a:t>• </a:t>
            </a:r>
            <a:r>
              <a:rPr lang="en-GB" altLang="en-US" dirty="0" err="1">
                <a:solidFill>
                  <a:srgbClr val="FF0000"/>
                </a:solidFill>
                <a:latin typeface="Arial" charset="0"/>
              </a:rPr>
              <a:t>parapatric</a:t>
            </a:r>
            <a:r>
              <a:rPr lang="en-GB" altLang="en-US" dirty="0">
                <a:solidFill>
                  <a:srgbClr val="FF0000"/>
                </a:solidFill>
                <a:latin typeface="Arial" charset="0"/>
              </a:rPr>
              <a:t> speciation</a:t>
            </a:r>
            <a:endParaRPr lang="en-GB" altLang="en-US" dirty="0">
              <a:solidFill>
                <a:srgbClr val="FF0000"/>
              </a:solidFill>
            </a:endParaRPr>
          </a:p>
        </p:txBody>
      </p:sp>
      <p:pic>
        <p:nvPicPr>
          <p:cNvPr id="491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09600"/>
            <a:ext cx="3175000" cy="519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1402C8-2A29-EEE4-B112-3BD874094D0E}"/>
              </a:ext>
            </a:extLst>
          </p:cNvPr>
          <p:cNvSpPr txBox="1"/>
          <p:nvPr/>
        </p:nvSpPr>
        <p:spPr>
          <a:xfrm>
            <a:off x="4222631" y="2636912"/>
            <a:ext cx="4572000" cy="830997"/>
          </a:xfrm>
          <a:prstGeom prst="rect">
            <a:avLst/>
          </a:prstGeom>
          <a:noFill/>
        </p:spPr>
        <p:txBody>
          <a:bodyPr wrap="square">
            <a:spAutoFit/>
          </a:bodyPr>
          <a:lstStyle/>
          <a:p>
            <a:r>
              <a:rPr lang="en-GB" altLang="en-US" sz="2400" dirty="0">
                <a:solidFill>
                  <a:srgbClr val="000000"/>
                </a:solidFill>
                <a:latin typeface="Arial" charset="0"/>
              </a:rPr>
              <a:t>• usually involves a hybrid zone (heterozygous alleles)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5257800" cy="2686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2" name="Rectangle 2"/>
          <p:cNvSpPr>
            <a:spLocks noChangeArrowheads="1"/>
          </p:cNvSpPr>
          <p:nvPr/>
        </p:nvSpPr>
        <p:spPr bwMode="auto">
          <a:xfrm>
            <a:off x="5580063" y="1060450"/>
            <a:ext cx="363537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dirty="0">
                <a:solidFill>
                  <a:srgbClr val="000000"/>
                </a:solidFill>
                <a:latin typeface="Arial" charset="0"/>
              </a:rPr>
              <a:t>• in these cases selection acts against the hybrids</a:t>
            </a:r>
            <a:endParaRPr lang="en-GB" altLang="en-US" dirty="0">
              <a:solidFill>
                <a:srgbClr val="000000"/>
              </a:solidFill>
            </a:endParaRPr>
          </a:p>
        </p:txBody>
      </p:sp>
      <p:pic>
        <p:nvPicPr>
          <p:cNvPr id="7680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24213"/>
            <a:ext cx="4852987" cy="318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4" name="Rectangle 5"/>
          <p:cNvSpPr>
            <a:spLocks noChangeArrowheads="1"/>
          </p:cNvSpPr>
          <p:nvPr/>
        </p:nvSpPr>
        <p:spPr bwMode="auto">
          <a:xfrm>
            <a:off x="5561013" y="3716338"/>
            <a:ext cx="3475037" cy="120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 i.e. gene flow is not able to penetrate into the other population</a:t>
            </a:r>
            <a:endParaRPr lang="en-GB" altLang="en-US">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2916238" y="333375"/>
            <a:ext cx="556418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dirty="0">
                <a:solidFill>
                  <a:srgbClr val="000000"/>
                </a:solidFill>
                <a:latin typeface="Arial" charset="0"/>
              </a:rPr>
              <a:t>• An interesting example of speciation? </a:t>
            </a:r>
          </a:p>
          <a:p>
            <a:r>
              <a:rPr lang="en-GB" altLang="en-US" dirty="0">
                <a:solidFill>
                  <a:srgbClr val="000000"/>
                </a:solidFill>
                <a:latin typeface="Arial" charset="0"/>
              </a:rPr>
              <a:t>           (or mere hybridization??) </a:t>
            </a:r>
            <a:endParaRPr lang="en-GB" altLang="en-US" dirty="0">
              <a:solidFill>
                <a:srgbClr val="000000"/>
              </a:solidFill>
            </a:endParaRPr>
          </a:p>
        </p:txBody>
      </p:sp>
      <p:pic>
        <p:nvPicPr>
          <p:cNvPr id="7782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60350"/>
            <a:ext cx="2273300" cy="638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8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3263" y="1341438"/>
            <a:ext cx="5272087" cy="174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82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3263" y="3212976"/>
            <a:ext cx="5616575" cy="160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9" name="Rectangle 5"/>
          <p:cNvSpPr>
            <a:spLocks noChangeArrowheads="1"/>
          </p:cNvSpPr>
          <p:nvPr/>
        </p:nvSpPr>
        <p:spPr bwMode="auto">
          <a:xfrm>
            <a:off x="3088257" y="5054897"/>
            <a:ext cx="466057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sz="1600" dirty="0">
                <a:solidFill>
                  <a:srgbClr val="000000"/>
                </a:solidFill>
                <a:latin typeface="Arial" panose="020B0604020202020204" pitchFamily="34" charset="0"/>
                <a:cs typeface="Arial" panose="020B0604020202020204" pitchFamily="34" charset="0"/>
              </a:rPr>
              <a:t>Above text from New Scientist 27</a:t>
            </a:r>
            <a:r>
              <a:rPr lang="en-GB" altLang="en-US" sz="1600" baseline="30000" dirty="0">
                <a:solidFill>
                  <a:srgbClr val="000000"/>
                </a:solidFill>
                <a:latin typeface="Arial" panose="020B0604020202020204" pitchFamily="34" charset="0"/>
                <a:cs typeface="Arial" panose="020B0604020202020204" pitchFamily="34" charset="0"/>
              </a:rPr>
              <a:t>th</a:t>
            </a:r>
            <a:r>
              <a:rPr lang="en-GB" altLang="en-US" sz="1600" dirty="0">
                <a:solidFill>
                  <a:srgbClr val="000000"/>
                </a:solidFill>
                <a:latin typeface="Arial" panose="020B0604020202020204" pitchFamily="34" charset="0"/>
                <a:cs typeface="Arial" panose="020B0604020202020204" pitchFamily="34" charset="0"/>
              </a:rPr>
              <a:t> July 2016 </a:t>
            </a:r>
          </a:p>
          <a:p>
            <a:r>
              <a:rPr lang="en-GB" altLang="en-US" sz="1600" dirty="0">
                <a:solidFill>
                  <a:srgbClr val="000000"/>
                </a:solidFill>
                <a:latin typeface="Arial" panose="020B0604020202020204" pitchFamily="34" charset="0"/>
                <a:cs typeface="Arial" panose="020B0604020202020204" pitchFamily="34" charset="0"/>
              </a:rPr>
              <a:t>Based on:</a:t>
            </a:r>
          </a:p>
          <a:p>
            <a:r>
              <a:rPr lang="en-GB" altLang="en-US" sz="1600" i="1" dirty="0">
                <a:latin typeface="Arial" panose="020B0604020202020204" pitchFamily="34" charset="0"/>
                <a:cs typeface="Arial" panose="020B0604020202020204" pitchFamily="34" charset="0"/>
              </a:rPr>
              <a:t>Science Advances</a:t>
            </a:r>
            <a:r>
              <a:rPr lang="en-GB" altLang="en-US" sz="1600" dirty="0">
                <a:latin typeface="Arial" panose="020B0604020202020204" pitchFamily="34" charset="0"/>
                <a:cs typeface="Arial" panose="020B0604020202020204" pitchFamily="34" charset="0"/>
              </a:rPr>
              <a:t>, DOI: </a:t>
            </a:r>
            <a:r>
              <a:rPr lang="en-GB" altLang="en-US" sz="1600" dirty="0">
                <a:latin typeface="Arial" panose="020B0604020202020204" pitchFamily="34" charset="0"/>
                <a:cs typeface="Arial" panose="020B0604020202020204" pitchFamily="34" charset="0"/>
                <a:hlinkClick r:id="rId5"/>
              </a:rPr>
              <a:t>10.1126/sciadv.1501714</a:t>
            </a:r>
            <a:endParaRPr lang="en-US"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ying on the ground&#10;&#10;Description automatically generated">
            <a:extLst>
              <a:ext uri="{FF2B5EF4-FFF2-40B4-BE49-F238E27FC236}">
                <a16:creationId xmlns:a16="http://schemas.microsoft.com/office/drawing/2014/main" id="{57394D65-935C-2B4C-AFEA-8F2CA62D2473}"/>
              </a:ext>
            </a:extLst>
          </p:cNvPr>
          <p:cNvPicPr>
            <a:picLocks noChangeAspect="1"/>
          </p:cNvPicPr>
          <p:nvPr/>
        </p:nvPicPr>
        <p:blipFill>
          <a:blip r:embed="rId3"/>
          <a:stretch>
            <a:fillRect/>
          </a:stretch>
        </p:blipFill>
        <p:spPr>
          <a:xfrm>
            <a:off x="544455" y="735219"/>
            <a:ext cx="3444182" cy="3312368"/>
          </a:xfrm>
          <a:prstGeom prst="rect">
            <a:avLst/>
          </a:prstGeom>
        </p:spPr>
      </p:pic>
      <p:sp>
        <p:nvSpPr>
          <p:cNvPr id="4" name="Rectangle 3">
            <a:extLst>
              <a:ext uri="{FF2B5EF4-FFF2-40B4-BE49-F238E27FC236}">
                <a16:creationId xmlns:a16="http://schemas.microsoft.com/office/drawing/2014/main" id="{C60A4DB0-C0D3-D74C-8381-D1E9C3028793}"/>
              </a:ext>
            </a:extLst>
          </p:cNvPr>
          <p:cNvSpPr/>
          <p:nvPr/>
        </p:nvSpPr>
        <p:spPr>
          <a:xfrm>
            <a:off x="467544" y="179212"/>
            <a:ext cx="3337773" cy="461665"/>
          </a:xfrm>
          <a:prstGeom prst="rect">
            <a:avLst/>
          </a:prstGeom>
        </p:spPr>
        <p:txBody>
          <a:bodyPr wrap="none">
            <a:spAutoFit/>
          </a:bodyPr>
          <a:lstStyle/>
          <a:p>
            <a:r>
              <a:rPr lang="en-GB" altLang="en-US" dirty="0">
                <a:solidFill>
                  <a:srgbClr val="000000"/>
                </a:solidFill>
                <a:latin typeface="Arial" charset="0"/>
              </a:rPr>
              <a:t>• why is this important?</a:t>
            </a:r>
            <a:endParaRPr lang="en-US" dirty="0"/>
          </a:p>
        </p:txBody>
      </p:sp>
      <p:sp>
        <p:nvSpPr>
          <p:cNvPr id="5" name="Rectangle 4">
            <a:extLst>
              <a:ext uri="{FF2B5EF4-FFF2-40B4-BE49-F238E27FC236}">
                <a16:creationId xmlns:a16="http://schemas.microsoft.com/office/drawing/2014/main" id="{D849693A-4D18-8942-B7D7-2A2EBB07DDAE}"/>
              </a:ext>
            </a:extLst>
          </p:cNvPr>
          <p:cNvSpPr/>
          <p:nvPr/>
        </p:nvSpPr>
        <p:spPr>
          <a:xfrm>
            <a:off x="262941" y="4149080"/>
            <a:ext cx="3960439" cy="2554545"/>
          </a:xfrm>
          <a:prstGeom prst="rect">
            <a:avLst/>
          </a:prstGeom>
        </p:spPr>
        <p:txBody>
          <a:bodyPr wrap="square">
            <a:spAutoFit/>
          </a:bodyPr>
          <a:lstStyle/>
          <a:p>
            <a:r>
              <a:rPr lang="en-GB" altLang="en-US" sz="2000" dirty="0">
                <a:solidFill>
                  <a:srgbClr val="000000"/>
                </a:solidFill>
                <a:latin typeface="Arial" charset="0"/>
              </a:rPr>
              <a:t>• lots of continuing argument as to whether it is a real species, a hybrid, or maybe a hybrid containing genes once belonging to a now extinct (red) wolf?</a:t>
            </a:r>
          </a:p>
          <a:p>
            <a:r>
              <a:rPr lang="en-GB" altLang="en-US" sz="2000" dirty="0">
                <a:solidFill>
                  <a:srgbClr val="000000"/>
                </a:solidFill>
                <a:latin typeface="Arial" charset="0"/>
              </a:rPr>
              <a:t>• One study suggested hybrids first appeared around 300 years ago (based on SNPs)</a:t>
            </a:r>
            <a:endParaRPr lang="en-US" sz="2000" dirty="0"/>
          </a:p>
        </p:txBody>
      </p:sp>
      <p:pic>
        <p:nvPicPr>
          <p:cNvPr id="7" name="Picture 6" descr="A close up&#10;&#10;Description automatically generated">
            <a:extLst>
              <a:ext uri="{FF2B5EF4-FFF2-40B4-BE49-F238E27FC236}">
                <a16:creationId xmlns:a16="http://schemas.microsoft.com/office/drawing/2014/main" id="{5B8352A9-FEE5-3242-9C70-D33E3894E2B3}"/>
              </a:ext>
            </a:extLst>
          </p:cNvPr>
          <p:cNvPicPr>
            <a:picLocks noChangeAspect="1"/>
          </p:cNvPicPr>
          <p:nvPr/>
        </p:nvPicPr>
        <p:blipFill>
          <a:blip r:embed="rId4"/>
          <a:stretch>
            <a:fillRect/>
          </a:stretch>
        </p:blipFill>
        <p:spPr>
          <a:xfrm>
            <a:off x="4223380" y="260648"/>
            <a:ext cx="4715755" cy="5408381"/>
          </a:xfrm>
          <a:prstGeom prst="rect">
            <a:avLst/>
          </a:prstGeom>
        </p:spPr>
      </p:pic>
      <p:sp>
        <p:nvSpPr>
          <p:cNvPr id="8" name="Rectangle 7">
            <a:extLst>
              <a:ext uri="{FF2B5EF4-FFF2-40B4-BE49-F238E27FC236}">
                <a16:creationId xmlns:a16="http://schemas.microsoft.com/office/drawing/2014/main" id="{D7B1756B-09BA-3448-AEA7-C4AEF0DFE530}"/>
              </a:ext>
            </a:extLst>
          </p:cNvPr>
          <p:cNvSpPr/>
          <p:nvPr/>
        </p:nvSpPr>
        <p:spPr>
          <a:xfrm>
            <a:off x="4414051" y="5690991"/>
            <a:ext cx="4525084" cy="707886"/>
          </a:xfrm>
          <a:prstGeom prst="rect">
            <a:avLst/>
          </a:prstGeom>
        </p:spPr>
        <p:txBody>
          <a:bodyPr wrap="square">
            <a:spAutoFit/>
          </a:bodyPr>
          <a:lstStyle/>
          <a:p>
            <a:r>
              <a:rPr lang="en-GB" altLang="en-US" sz="2000" dirty="0">
                <a:solidFill>
                  <a:srgbClr val="000000"/>
                </a:solidFill>
                <a:latin typeface="Arial" charset="0"/>
              </a:rPr>
              <a:t>• looks like the argument might continue a while….</a:t>
            </a:r>
            <a:endParaRPr lang="en-US" sz="2000" dirty="0"/>
          </a:p>
        </p:txBody>
      </p:sp>
    </p:spTree>
    <p:extLst>
      <p:ext uri="{BB962C8B-B14F-4D97-AF65-F5344CB8AC3E}">
        <p14:creationId xmlns:p14="http://schemas.microsoft.com/office/powerpoint/2010/main" val="4151085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A5F779-D4E4-2D40-B4F8-BA5340CA5EFA}"/>
              </a:ext>
            </a:extLst>
          </p:cNvPr>
          <p:cNvSpPr/>
          <p:nvPr/>
        </p:nvSpPr>
        <p:spPr>
          <a:xfrm>
            <a:off x="2771800" y="251960"/>
            <a:ext cx="3456384" cy="646331"/>
          </a:xfrm>
          <a:prstGeom prst="rect">
            <a:avLst/>
          </a:prstGeom>
        </p:spPr>
        <p:txBody>
          <a:bodyPr wrap="square">
            <a:spAutoFit/>
          </a:bodyPr>
          <a:lstStyle/>
          <a:p>
            <a:r>
              <a:rPr lang="en-GB" altLang="en-US" sz="3600" dirty="0">
                <a:solidFill>
                  <a:srgbClr val="FF3300"/>
                </a:solidFill>
                <a:latin typeface="Arial" charset="0"/>
              </a:rPr>
              <a:t>DNA Barcoding</a:t>
            </a:r>
          </a:p>
        </p:txBody>
      </p:sp>
      <p:sp>
        <p:nvSpPr>
          <p:cNvPr id="3" name="Rectangle 2">
            <a:extLst>
              <a:ext uri="{FF2B5EF4-FFF2-40B4-BE49-F238E27FC236}">
                <a16:creationId xmlns:a16="http://schemas.microsoft.com/office/drawing/2014/main" id="{5EF1201A-2E9A-6542-B898-7C80AE72D749}"/>
              </a:ext>
            </a:extLst>
          </p:cNvPr>
          <p:cNvSpPr/>
          <p:nvPr/>
        </p:nvSpPr>
        <p:spPr>
          <a:xfrm>
            <a:off x="997490" y="848624"/>
            <a:ext cx="7806945" cy="1200329"/>
          </a:xfrm>
          <a:prstGeom prst="rect">
            <a:avLst/>
          </a:prstGeom>
        </p:spPr>
        <p:txBody>
          <a:bodyPr wrap="none">
            <a:spAutoFit/>
          </a:bodyPr>
          <a:lstStyle/>
          <a:p>
            <a:r>
              <a:rPr lang="en-GB" altLang="en-US" dirty="0">
                <a:solidFill>
                  <a:srgbClr val="000000"/>
                </a:solidFill>
                <a:latin typeface="Arial" charset="0"/>
              </a:rPr>
              <a:t>• Genes can help identify taxa </a:t>
            </a:r>
          </a:p>
          <a:p>
            <a:r>
              <a:rPr lang="en-GB" altLang="en-US" dirty="0">
                <a:solidFill>
                  <a:srgbClr val="000000"/>
                </a:solidFill>
                <a:latin typeface="Arial" charset="0"/>
              </a:rPr>
              <a:t>• How can you identify an organism to species level……</a:t>
            </a:r>
          </a:p>
          <a:p>
            <a:r>
              <a:rPr lang="en-GB" altLang="en-US" dirty="0">
                <a:solidFill>
                  <a:srgbClr val="000000"/>
                </a:solidFill>
                <a:latin typeface="Arial" charset="0"/>
              </a:rPr>
              <a:t>• Well, we previously used dichotomous ‘keys’</a:t>
            </a:r>
            <a:endParaRPr lang="en-US" dirty="0"/>
          </a:p>
        </p:txBody>
      </p:sp>
      <p:pic>
        <p:nvPicPr>
          <p:cNvPr id="5" name="Picture 4" descr="Diagram&#10;&#10;Description automatically generated">
            <a:extLst>
              <a:ext uri="{FF2B5EF4-FFF2-40B4-BE49-F238E27FC236}">
                <a16:creationId xmlns:a16="http://schemas.microsoft.com/office/drawing/2014/main" id="{24B0DA25-6FAE-1C47-A443-06F7D95FE619}"/>
              </a:ext>
            </a:extLst>
          </p:cNvPr>
          <p:cNvPicPr>
            <a:picLocks noChangeAspect="1"/>
          </p:cNvPicPr>
          <p:nvPr/>
        </p:nvPicPr>
        <p:blipFill>
          <a:blip r:embed="rId2"/>
          <a:stretch>
            <a:fillRect/>
          </a:stretch>
        </p:blipFill>
        <p:spPr>
          <a:xfrm>
            <a:off x="683568" y="1999285"/>
            <a:ext cx="3456384" cy="2542115"/>
          </a:xfrm>
          <a:prstGeom prst="rect">
            <a:avLst/>
          </a:prstGeom>
        </p:spPr>
      </p:pic>
      <p:pic>
        <p:nvPicPr>
          <p:cNvPr id="7" name="Picture 6" descr="Diagram&#10;&#10;Description automatically generated">
            <a:extLst>
              <a:ext uri="{FF2B5EF4-FFF2-40B4-BE49-F238E27FC236}">
                <a16:creationId xmlns:a16="http://schemas.microsoft.com/office/drawing/2014/main" id="{1BB46E95-18AE-E348-9E3C-E67DF6B6FE01}"/>
              </a:ext>
            </a:extLst>
          </p:cNvPr>
          <p:cNvPicPr>
            <a:picLocks noChangeAspect="1"/>
          </p:cNvPicPr>
          <p:nvPr/>
        </p:nvPicPr>
        <p:blipFill>
          <a:blip r:embed="rId3"/>
          <a:stretch>
            <a:fillRect/>
          </a:stretch>
        </p:blipFill>
        <p:spPr>
          <a:xfrm>
            <a:off x="5690261" y="2137446"/>
            <a:ext cx="3132330" cy="3717032"/>
          </a:xfrm>
          <a:prstGeom prst="rect">
            <a:avLst/>
          </a:prstGeom>
        </p:spPr>
      </p:pic>
      <p:sp>
        <p:nvSpPr>
          <p:cNvPr id="8" name="Rectangle 7">
            <a:extLst>
              <a:ext uri="{FF2B5EF4-FFF2-40B4-BE49-F238E27FC236}">
                <a16:creationId xmlns:a16="http://schemas.microsoft.com/office/drawing/2014/main" id="{46F2BCA8-E662-EE42-B36B-7ECC4EB3B30C}"/>
              </a:ext>
            </a:extLst>
          </p:cNvPr>
          <p:cNvSpPr/>
          <p:nvPr/>
        </p:nvSpPr>
        <p:spPr>
          <a:xfrm>
            <a:off x="51428" y="4884982"/>
            <a:ext cx="5600692" cy="1938992"/>
          </a:xfrm>
          <a:prstGeom prst="rect">
            <a:avLst/>
          </a:prstGeom>
        </p:spPr>
        <p:txBody>
          <a:bodyPr wrap="square">
            <a:spAutoFit/>
          </a:bodyPr>
          <a:lstStyle/>
          <a:p>
            <a:r>
              <a:rPr lang="en-GB" altLang="en-US" dirty="0">
                <a:solidFill>
                  <a:srgbClr val="000000"/>
                </a:solidFill>
                <a:latin typeface="Arial" charset="0"/>
              </a:rPr>
              <a:t>• These are obviously really simple (and likely inaccurate and subjective)</a:t>
            </a:r>
          </a:p>
          <a:p>
            <a:r>
              <a:rPr lang="en-GB" altLang="en-US" dirty="0">
                <a:solidFill>
                  <a:srgbClr val="000000"/>
                </a:solidFill>
                <a:latin typeface="Arial" charset="0"/>
              </a:rPr>
              <a:t>• Keying beetles for example to species level is rather more complex (more than 300,000 known species)</a:t>
            </a:r>
            <a:endParaRPr lang="en-US" dirty="0"/>
          </a:p>
        </p:txBody>
      </p:sp>
    </p:spTree>
    <p:extLst>
      <p:ext uri="{BB962C8B-B14F-4D97-AF65-F5344CB8AC3E}">
        <p14:creationId xmlns:p14="http://schemas.microsoft.com/office/powerpoint/2010/main" val="363857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CC9CECF-E553-4045-AF48-6F319B7F5D81}"/>
              </a:ext>
            </a:extLst>
          </p:cNvPr>
          <p:cNvPicPr>
            <a:picLocks noChangeAspect="1"/>
          </p:cNvPicPr>
          <p:nvPr/>
        </p:nvPicPr>
        <p:blipFill>
          <a:blip r:embed="rId2"/>
          <a:stretch>
            <a:fillRect/>
          </a:stretch>
        </p:blipFill>
        <p:spPr>
          <a:xfrm>
            <a:off x="467544" y="310344"/>
            <a:ext cx="3045930" cy="6237312"/>
          </a:xfrm>
          <a:prstGeom prst="rect">
            <a:avLst/>
          </a:prstGeom>
        </p:spPr>
      </p:pic>
      <p:pic>
        <p:nvPicPr>
          <p:cNvPr id="5" name="Picture 4" descr="Diagram&#10;&#10;Description automatically generated">
            <a:extLst>
              <a:ext uri="{FF2B5EF4-FFF2-40B4-BE49-F238E27FC236}">
                <a16:creationId xmlns:a16="http://schemas.microsoft.com/office/drawing/2014/main" id="{60899EF1-940F-EC47-BAA4-424B11C35CFE}"/>
              </a:ext>
            </a:extLst>
          </p:cNvPr>
          <p:cNvPicPr>
            <a:picLocks noChangeAspect="1"/>
          </p:cNvPicPr>
          <p:nvPr/>
        </p:nvPicPr>
        <p:blipFill>
          <a:blip r:embed="rId3"/>
          <a:stretch>
            <a:fillRect/>
          </a:stretch>
        </p:blipFill>
        <p:spPr>
          <a:xfrm>
            <a:off x="3779912" y="188640"/>
            <a:ext cx="4211944" cy="5733256"/>
          </a:xfrm>
          <a:prstGeom prst="rect">
            <a:avLst/>
          </a:prstGeom>
        </p:spPr>
      </p:pic>
      <p:sp>
        <p:nvSpPr>
          <p:cNvPr id="6" name="Rectangle 5">
            <a:extLst>
              <a:ext uri="{FF2B5EF4-FFF2-40B4-BE49-F238E27FC236}">
                <a16:creationId xmlns:a16="http://schemas.microsoft.com/office/drawing/2014/main" id="{732B0D89-2D1D-FB40-9566-7213B2F4D141}"/>
              </a:ext>
            </a:extLst>
          </p:cNvPr>
          <p:cNvSpPr/>
          <p:nvPr/>
        </p:nvSpPr>
        <p:spPr>
          <a:xfrm>
            <a:off x="3779912" y="5919192"/>
            <a:ext cx="4602695" cy="830997"/>
          </a:xfrm>
          <a:prstGeom prst="rect">
            <a:avLst/>
          </a:prstGeom>
        </p:spPr>
        <p:txBody>
          <a:bodyPr wrap="square">
            <a:spAutoFit/>
          </a:bodyPr>
          <a:lstStyle/>
          <a:p>
            <a:r>
              <a:rPr lang="en-GB" altLang="en-US" dirty="0">
                <a:solidFill>
                  <a:srgbClr val="000000"/>
                </a:solidFill>
                <a:latin typeface="Arial" charset="0"/>
              </a:rPr>
              <a:t>• </a:t>
            </a:r>
            <a:r>
              <a:rPr lang="en-GB" altLang="en-US" dirty="0">
                <a:solidFill>
                  <a:srgbClr val="FF0000"/>
                </a:solidFill>
                <a:latin typeface="Arial" charset="0"/>
              </a:rPr>
              <a:t>you don’t need to know this</a:t>
            </a:r>
            <a:r>
              <a:rPr lang="en-GB" altLang="en-US" dirty="0">
                <a:solidFill>
                  <a:srgbClr val="000000"/>
                </a:solidFill>
                <a:latin typeface="Arial" charset="0"/>
              </a:rPr>
              <a:t>-my point is it is </a:t>
            </a:r>
            <a:r>
              <a:rPr lang="en-GB" altLang="en-US" dirty="0">
                <a:solidFill>
                  <a:srgbClr val="FF0000"/>
                </a:solidFill>
                <a:latin typeface="Arial" charset="0"/>
              </a:rPr>
              <a:t>REALLY</a:t>
            </a:r>
            <a:r>
              <a:rPr lang="en-GB" altLang="en-US" dirty="0">
                <a:solidFill>
                  <a:srgbClr val="000000"/>
                </a:solidFill>
                <a:latin typeface="Arial" charset="0"/>
              </a:rPr>
              <a:t> complex</a:t>
            </a:r>
            <a:endParaRPr lang="en-US" dirty="0"/>
          </a:p>
        </p:txBody>
      </p:sp>
    </p:spTree>
    <p:extLst>
      <p:ext uri="{BB962C8B-B14F-4D97-AF65-F5344CB8AC3E}">
        <p14:creationId xmlns:p14="http://schemas.microsoft.com/office/powerpoint/2010/main" val="1305414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F7D954E-49E3-6E40-AB87-5DA43393857C}"/>
              </a:ext>
            </a:extLst>
          </p:cNvPr>
          <p:cNvPicPr>
            <a:picLocks noChangeAspect="1"/>
          </p:cNvPicPr>
          <p:nvPr/>
        </p:nvPicPr>
        <p:blipFill>
          <a:blip r:embed="rId3"/>
          <a:stretch>
            <a:fillRect/>
          </a:stretch>
        </p:blipFill>
        <p:spPr>
          <a:xfrm>
            <a:off x="423696" y="181984"/>
            <a:ext cx="3202306" cy="4342792"/>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FAA83C3A-79CA-2741-9A69-896E068EDC25}"/>
              </a:ext>
            </a:extLst>
          </p:cNvPr>
          <p:cNvPicPr>
            <a:picLocks noChangeAspect="1"/>
          </p:cNvPicPr>
          <p:nvPr/>
        </p:nvPicPr>
        <p:blipFill>
          <a:blip r:embed="rId4"/>
          <a:stretch>
            <a:fillRect/>
          </a:stretch>
        </p:blipFill>
        <p:spPr>
          <a:xfrm>
            <a:off x="4504810" y="44624"/>
            <a:ext cx="3269496" cy="4342793"/>
          </a:xfrm>
          <a:prstGeom prst="rect">
            <a:avLst/>
          </a:prstGeom>
        </p:spPr>
      </p:pic>
      <p:sp>
        <p:nvSpPr>
          <p:cNvPr id="6" name="Rectangle 5">
            <a:extLst>
              <a:ext uri="{FF2B5EF4-FFF2-40B4-BE49-F238E27FC236}">
                <a16:creationId xmlns:a16="http://schemas.microsoft.com/office/drawing/2014/main" id="{D4DB2C55-7466-E646-ACEE-FCF1C3B9A93D}"/>
              </a:ext>
            </a:extLst>
          </p:cNvPr>
          <p:cNvSpPr/>
          <p:nvPr/>
        </p:nvSpPr>
        <p:spPr>
          <a:xfrm>
            <a:off x="400868" y="4581128"/>
            <a:ext cx="8496943" cy="2308324"/>
          </a:xfrm>
          <a:prstGeom prst="rect">
            <a:avLst/>
          </a:prstGeom>
        </p:spPr>
        <p:txBody>
          <a:bodyPr wrap="square">
            <a:spAutoFit/>
          </a:bodyPr>
          <a:lstStyle/>
          <a:p>
            <a:r>
              <a:rPr lang="en-GB" altLang="en-US" dirty="0">
                <a:solidFill>
                  <a:srgbClr val="000000"/>
                </a:solidFill>
                <a:latin typeface="Arial" charset="0"/>
              </a:rPr>
              <a:t>• the key continues for several more pages and this just identifies to family level-nowhere near a species level identification! (</a:t>
            </a:r>
            <a:r>
              <a:rPr lang="en-GB" altLang="en-US" dirty="0">
                <a:solidFill>
                  <a:srgbClr val="FF0000"/>
                </a:solidFill>
                <a:latin typeface="Arial" charset="0"/>
              </a:rPr>
              <a:t>please don’t revise this!</a:t>
            </a:r>
            <a:r>
              <a:rPr lang="en-GB" altLang="en-US" dirty="0">
                <a:solidFill>
                  <a:srgbClr val="000000"/>
                </a:solidFill>
                <a:latin typeface="Arial" charset="0"/>
              </a:rPr>
              <a:t>)</a:t>
            </a:r>
          </a:p>
          <a:p>
            <a:r>
              <a:rPr lang="en-GB" altLang="en-US" dirty="0">
                <a:solidFill>
                  <a:srgbClr val="000000"/>
                </a:solidFill>
                <a:latin typeface="Arial" charset="0"/>
              </a:rPr>
              <a:t>• Take home message is that you would need a world expert, with decades of experience to identify specific species. Is there an easier way……..?</a:t>
            </a:r>
            <a:endParaRPr lang="en-US" dirty="0"/>
          </a:p>
        </p:txBody>
      </p:sp>
    </p:spTree>
    <p:extLst>
      <p:ext uri="{BB962C8B-B14F-4D97-AF65-F5344CB8AC3E}">
        <p14:creationId xmlns:p14="http://schemas.microsoft.com/office/powerpoint/2010/main" val="3975787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50DC9E-86F6-D64C-BD2D-15F1B8A76D35}"/>
              </a:ext>
            </a:extLst>
          </p:cNvPr>
          <p:cNvSpPr/>
          <p:nvPr/>
        </p:nvSpPr>
        <p:spPr>
          <a:xfrm>
            <a:off x="251520" y="116632"/>
            <a:ext cx="4810932" cy="461665"/>
          </a:xfrm>
          <a:prstGeom prst="rect">
            <a:avLst/>
          </a:prstGeom>
        </p:spPr>
        <p:txBody>
          <a:bodyPr wrap="none">
            <a:spAutoFit/>
          </a:bodyPr>
          <a:lstStyle/>
          <a:p>
            <a:r>
              <a:rPr lang="en-GB" altLang="en-US" dirty="0">
                <a:solidFill>
                  <a:srgbClr val="000000"/>
                </a:solidFill>
                <a:latin typeface="Arial" charset="0"/>
              </a:rPr>
              <a:t>• thankfully there is, via </a:t>
            </a:r>
            <a:r>
              <a:rPr lang="en-GB" altLang="en-US" dirty="0">
                <a:solidFill>
                  <a:srgbClr val="FF0000"/>
                </a:solidFill>
                <a:latin typeface="Arial" charset="0"/>
              </a:rPr>
              <a:t>Barcoding</a:t>
            </a:r>
            <a:endParaRPr lang="en-US" dirty="0">
              <a:solidFill>
                <a:srgbClr val="FF0000"/>
              </a:solidFill>
            </a:endParaRPr>
          </a:p>
        </p:txBody>
      </p:sp>
      <p:pic>
        <p:nvPicPr>
          <p:cNvPr id="4" name="Picture 3" descr="A picture containing text&#10;&#10;Description automatically generated">
            <a:extLst>
              <a:ext uri="{FF2B5EF4-FFF2-40B4-BE49-F238E27FC236}">
                <a16:creationId xmlns:a16="http://schemas.microsoft.com/office/drawing/2014/main" id="{D6DEB970-C890-B24A-922A-AEB994EBC4E3}"/>
              </a:ext>
            </a:extLst>
          </p:cNvPr>
          <p:cNvPicPr>
            <a:picLocks noChangeAspect="1"/>
          </p:cNvPicPr>
          <p:nvPr/>
        </p:nvPicPr>
        <p:blipFill>
          <a:blip r:embed="rId2"/>
          <a:stretch>
            <a:fillRect/>
          </a:stretch>
        </p:blipFill>
        <p:spPr>
          <a:xfrm>
            <a:off x="683568" y="650305"/>
            <a:ext cx="7504413" cy="2994719"/>
          </a:xfrm>
          <a:prstGeom prst="rect">
            <a:avLst/>
          </a:prstGeom>
        </p:spPr>
      </p:pic>
      <p:sp>
        <p:nvSpPr>
          <p:cNvPr id="5" name="Rectangle 4">
            <a:extLst>
              <a:ext uri="{FF2B5EF4-FFF2-40B4-BE49-F238E27FC236}">
                <a16:creationId xmlns:a16="http://schemas.microsoft.com/office/drawing/2014/main" id="{83AC6905-C661-D345-8A8B-30D2FCCEDB4A}"/>
              </a:ext>
            </a:extLst>
          </p:cNvPr>
          <p:cNvSpPr/>
          <p:nvPr/>
        </p:nvSpPr>
        <p:spPr>
          <a:xfrm>
            <a:off x="251520" y="3694380"/>
            <a:ext cx="8784976" cy="3046988"/>
          </a:xfrm>
          <a:prstGeom prst="rect">
            <a:avLst/>
          </a:prstGeom>
        </p:spPr>
        <p:txBody>
          <a:bodyPr wrap="square">
            <a:spAutoFit/>
          </a:bodyPr>
          <a:lstStyle/>
          <a:p>
            <a:r>
              <a:rPr lang="en-GB" altLang="en-US" dirty="0">
                <a:solidFill>
                  <a:srgbClr val="000000"/>
                </a:solidFill>
                <a:latin typeface="Arial" charset="0"/>
              </a:rPr>
              <a:t>• usually done via PCR with ‘barcoding’ primers</a:t>
            </a:r>
          </a:p>
          <a:p>
            <a:r>
              <a:rPr lang="en-GB" altLang="en-US" dirty="0">
                <a:solidFill>
                  <a:srgbClr val="000000"/>
                </a:solidFill>
                <a:latin typeface="Arial" charset="0"/>
              </a:rPr>
              <a:t>• primers often designed against </a:t>
            </a:r>
            <a:r>
              <a:rPr lang="en-GB" altLang="en-US" dirty="0">
                <a:solidFill>
                  <a:srgbClr val="FF0000"/>
                </a:solidFill>
                <a:latin typeface="Arial" charset="0"/>
              </a:rPr>
              <a:t>very conserved </a:t>
            </a:r>
            <a:r>
              <a:rPr lang="en-GB" altLang="en-US" dirty="0">
                <a:solidFill>
                  <a:srgbClr val="000000"/>
                </a:solidFill>
                <a:latin typeface="Arial" charset="0"/>
              </a:rPr>
              <a:t>regions of cytochrome oxidase (COX1) or regions of rDNA (or other genes) </a:t>
            </a:r>
          </a:p>
          <a:p>
            <a:r>
              <a:rPr lang="en-GB" altLang="en-US" dirty="0">
                <a:solidFill>
                  <a:srgbClr val="000000"/>
                </a:solidFill>
                <a:latin typeface="Arial" charset="0"/>
              </a:rPr>
              <a:t>• the internal region (~500bp), between the primers, is </a:t>
            </a:r>
            <a:r>
              <a:rPr lang="en-GB" altLang="en-US" dirty="0">
                <a:solidFill>
                  <a:srgbClr val="FF0000"/>
                </a:solidFill>
                <a:latin typeface="Arial" charset="0"/>
              </a:rPr>
              <a:t>highly variable</a:t>
            </a:r>
            <a:r>
              <a:rPr lang="en-GB" altLang="en-US" dirty="0">
                <a:solidFill>
                  <a:srgbClr val="000000"/>
                </a:solidFill>
                <a:latin typeface="Arial" charset="0"/>
              </a:rPr>
              <a:t>, each species thus has a unique sequence or ‘barcode’</a:t>
            </a:r>
          </a:p>
          <a:p>
            <a:r>
              <a:rPr lang="en-GB" altLang="en-US" dirty="0">
                <a:solidFill>
                  <a:srgbClr val="000000"/>
                </a:solidFill>
                <a:latin typeface="Arial" charset="0"/>
              </a:rPr>
              <a:t>• compare the generated sequence against a </a:t>
            </a:r>
            <a:r>
              <a:rPr lang="en-GB" altLang="en-US" dirty="0" err="1">
                <a:solidFill>
                  <a:srgbClr val="000000"/>
                </a:solidFill>
                <a:latin typeface="Arial" charset="0"/>
              </a:rPr>
              <a:t>bioinfomatics</a:t>
            </a:r>
            <a:r>
              <a:rPr lang="en-GB" altLang="en-US" dirty="0">
                <a:solidFill>
                  <a:srgbClr val="000000"/>
                </a:solidFill>
                <a:latin typeface="Arial" charset="0"/>
              </a:rPr>
              <a:t> database to identify your species of interest</a:t>
            </a:r>
            <a:endParaRPr lang="en-US" dirty="0"/>
          </a:p>
        </p:txBody>
      </p:sp>
    </p:spTree>
    <p:extLst>
      <p:ext uri="{BB962C8B-B14F-4D97-AF65-F5344CB8AC3E}">
        <p14:creationId xmlns:p14="http://schemas.microsoft.com/office/powerpoint/2010/main" val="1263804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3"/>
          <p:cNvSpPr>
            <a:spLocks noChangeArrowheads="1"/>
          </p:cNvSpPr>
          <p:nvPr/>
        </p:nvSpPr>
        <p:spPr bwMode="auto">
          <a:xfrm>
            <a:off x="3657600" y="452438"/>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endParaRPr lang="en-GB" altLang="en-US" sz="2400">
              <a:solidFill>
                <a:srgbClr val="000000"/>
              </a:solidFill>
            </a:endParaRPr>
          </a:p>
        </p:txBody>
      </p:sp>
      <p:sp>
        <p:nvSpPr>
          <p:cNvPr id="51202" name="Rectangle 4"/>
          <p:cNvSpPr>
            <a:spLocks noChangeArrowheads="1"/>
          </p:cNvSpPr>
          <p:nvPr/>
        </p:nvSpPr>
        <p:spPr bwMode="auto">
          <a:xfrm>
            <a:off x="762000" y="609600"/>
            <a:ext cx="79819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Genes and biogeographical processes</a:t>
            </a:r>
          </a:p>
        </p:txBody>
      </p:sp>
      <p:sp>
        <p:nvSpPr>
          <p:cNvPr id="51203" name="Rectangle 5"/>
          <p:cNvSpPr>
            <a:spLocks noChangeArrowheads="1"/>
          </p:cNvSpPr>
          <p:nvPr/>
        </p:nvSpPr>
        <p:spPr bwMode="auto">
          <a:xfrm>
            <a:off x="539552" y="1844824"/>
            <a:ext cx="7704856"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genes can provide insights into </a:t>
            </a:r>
          </a:p>
          <a:p>
            <a:pPr>
              <a:spcBef>
                <a:spcPct val="0"/>
              </a:spcBef>
              <a:buFontTx/>
              <a:buNone/>
            </a:pPr>
            <a:r>
              <a:rPr lang="en-GB" altLang="en-US" sz="2800" dirty="0">
                <a:solidFill>
                  <a:srgbClr val="000000"/>
                </a:solidFill>
                <a:latin typeface="Arial" charset="0"/>
              </a:rPr>
              <a:t>(</a:t>
            </a:r>
            <a:r>
              <a:rPr lang="en-GB" altLang="en-US" sz="2800" dirty="0" err="1">
                <a:solidFill>
                  <a:srgbClr val="000000"/>
                </a:solidFill>
                <a:latin typeface="Arial" charset="0"/>
              </a:rPr>
              <a:t>i</a:t>
            </a:r>
            <a:r>
              <a:rPr lang="en-GB" altLang="en-US" sz="2800" dirty="0">
                <a:solidFill>
                  <a:srgbClr val="000000"/>
                </a:solidFill>
                <a:latin typeface="Arial" charset="0"/>
              </a:rPr>
              <a:t>) short term migrations of populations such as humans</a:t>
            </a:r>
          </a:p>
          <a:p>
            <a:pPr>
              <a:spcBef>
                <a:spcPct val="0"/>
              </a:spcBef>
              <a:buFontTx/>
              <a:buNone/>
            </a:pPr>
            <a:r>
              <a:rPr lang="en-GB" altLang="en-US" sz="2800" dirty="0">
                <a:solidFill>
                  <a:srgbClr val="000000"/>
                </a:solidFill>
                <a:latin typeface="Arial" charset="0"/>
              </a:rPr>
              <a:t>(ii) longer term geographical and </a:t>
            </a:r>
          </a:p>
          <a:p>
            <a:pPr>
              <a:spcBef>
                <a:spcPct val="0"/>
              </a:spcBef>
              <a:buFontTx/>
              <a:buNone/>
            </a:pPr>
            <a:r>
              <a:rPr lang="en-GB" altLang="en-US" sz="2800" dirty="0">
                <a:solidFill>
                  <a:srgbClr val="000000"/>
                </a:solidFill>
                <a:latin typeface="Arial" charset="0"/>
              </a:rPr>
              <a:t>evolutionary processes</a:t>
            </a:r>
            <a:r>
              <a:rPr lang="en-GB" altLang="en-US" sz="2000" dirty="0">
                <a:solidFill>
                  <a:srgbClr val="000000"/>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A0C40-4AB4-DE7E-F0FE-6EA3CEA5FCEC}"/>
              </a:ext>
            </a:extLst>
          </p:cNvPr>
          <p:cNvSpPr txBox="1"/>
          <p:nvPr/>
        </p:nvSpPr>
        <p:spPr>
          <a:xfrm>
            <a:off x="1043608" y="404664"/>
            <a:ext cx="7344816" cy="1200329"/>
          </a:xfrm>
          <a:prstGeom prst="rect">
            <a:avLst/>
          </a:prstGeom>
          <a:noFill/>
        </p:spPr>
        <p:txBody>
          <a:bodyPr wrap="square">
            <a:spAutoFit/>
          </a:bodyPr>
          <a:lstStyle/>
          <a:p>
            <a:r>
              <a:rPr lang="en-GB" altLang="en-US" sz="3600" dirty="0">
                <a:solidFill>
                  <a:srgbClr val="FF3300"/>
                </a:solidFill>
                <a:latin typeface="Arial" charset="0"/>
              </a:rPr>
              <a:t>Alleles-heterozygous verses 			homozygous</a:t>
            </a:r>
            <a:endParaRPr lang="en-US" sz="3600" dirty="0"/>
          </a:p>
        </p:txBody>
      </p:sp>
      <p:pic>
        <p:nvPicPr>
          <p:cNvPr id="5" name="Picture 4" descr="A picture containing text, writing implement, stationary, pen&#10;&#10;Description automatically generated">
            <a:extLst>
              <a:ext uri="{FF2B5EF4-FFF2-40B4-BE49-F238E27FC236}">
                <a16:creationId xmlns:a16="http://schemas.microsoft.com/office/drawing/2014/main" id="{F0378C03-C18C-5340-95D3-E2FC5A9C6CEA}"/>
              </a:ext>
            </a:extLst>
          </p:cNvPr>
          <p:cNvPicPr>
            <a:picLocks noChangeAspect="1"/>
          </p:cNvPicPr>
          <p:nvPr/>
        </p:nvPicPr>
        <p:blipFill>
          <a:blip r:embed="rId2"/>
          <a:stretch>
            <a:fillRect/>
          </a:stretch>
        </p:blipFill>
        <p:spPr>
          <a:xfrm>
            <a:off x="220693" y="1544888"/>
            <a:ext cx="3571620" cy="3768223"/>
          </a:xfrm>
          <a:prstGeom prst="rect">
            <a:avLst/>
          </a:prstGeom>
        </p:spPr>
      </p:pic>
      <p:pic>
        <p:nvPicPr>
          <p:cNvPr id="7" name="Picture 6" descr="A picture containing text, tool, scissors&#10;&#10;Description automatically generated">
            <a:extLst>
              <a:ext uri="{FF2B5EF4-FFF2-40B4-BE49-F238E27FC236}">
                <a16:creationId xmlns:a16="http://schemas.microsoft.com/office/drawing/2014/main" id="{4525C97F-39F5-2FCD-1650-269F5B0A0748}"/>
              </a:ext>
            </a:extLst>
          </p:cNvPr>
          <p:cNvPicPr>
            <a:picLocks noChangeAspect="1"/>
          </p:cNvPicPr>
          <p:nvPr/>
        </p:nvPicPr>
        <p:blipFill>
          <a:blip r:embed="rId3"/>
          <a:stretch>
            <a:fillRect/>
          </a:stretch>
        </p:blipFill>
        <p:spPr>
          <a:xfrm>
            <a:off x="3929310" y="1700808"/>
            <a:ext cx="4993997" cy="3121248"/>
          </a:xfrm>
          <a:prstGeom prst="rect">
            <a:avLst/>
          </a:prstGeom>
        </p:spPr>
      </p:pic>
      <p:sp>
        <p:nvSpPr>
          <p:cNvPr id="9" name="TextBox 8">
            <a:extLst>
              <a:ext uri="{FF2B5EF4-FFF2-40B4-BE49-F238E27FC236}">
                <a16:creationId xmlns:a16="http://schemas.microsoft.com/office/drawing/2014/main" id="{D467F7AE-BCE7-17A3-2A33-8CED386FA8F4}"/>
              </a:ext>
            </a:extLst>
          </p:cNvPr>
          <p:cNvSpPr txBox="1"/>
          <p:nvPr/>
        </p:nvSpPr>
        <p:spPr>
          <a:xfrm>
            <a:off x="400918" y="5157192"/>
            <a:ext cx="7056784" cy="1569660"/>
          </a:xfrm>
          <a:prstGeom prst="rect">
            <a:avLst/>
          </a:prstGeom>
          <a:noFill/>
        </p:spPr>
        <p:txBody>
          <a:bodyPr wrap="square">
            <a:spAutoFit/>
          </a:bodyPr>
          <a:lstStyle/>
          <a:p>
            <a:r>
              <a:rPr lang="en-GB" altLang="en-US" sz="2400" dirty="0">
                <a:latin typeface="Arial" charset="0"/>
              </a:rPr>
              <a:t>• alleles are differences in nucleotide sequence between individuals in the same or different populations. They may display a phenotype but often don’t. Many are SNPs  </a:t>
            </a:r>
            <a:endParaRPr lang="en-US" dirty="0"/>
          </a:p>
        </p:txBody>
      </p:sp>
    </p:spTree>
    <p:extLst>
      <p:ext uri="{BB962C8B-B14F-4D97-AF65-F5344CB8AC3E}">
        <p14:creationId xmlns:p14="http://schemas.microsoft.com/office/powerpoint/2010/main" val="29032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684213" y="5284788"/>
            <a:ext cx="8208962"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400" dirty="0">
                <a:solidFill>
                  <a:srgbClr val="000000"/>
                </a:solidFill>
                <a:latin typeface="Arial" charset="0"/>
              </a:rPr>
              <a:t>• recent migration patterns can be investigated using haplogroups-basically one or more SNPs/alleles that differ between human populations (the more recent maps are even more complicated!)</a:t>
            </a:r>
            <a:endParaRPr lang="en-GB" altLang="en-US" sz="2400" dirty="0">
              <a:solidFill>
                <a:srgbClr val="000000"/>
              </a:solidFill>
            </a:endParaRPr>
          </a:p>
        </p:txBody>
      </p:sp>
      <p:sp>
        <p:nvSpPr>
          <p:cNvPr id="53250" name="Rectangle 5"/>
          <p:cNvSpPr>
            <a:spLocks noChangeArrowheads="1"/>
          </p:cNvSpPr>
          <p:nvPr/>
        </p:nvSpPr>
        <p:spPr bwMode="auto">
          <a:xfrm>
            <a:off x="1331528" y="16424"/>
            <a:ext cx="64809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 Patterns of migration-humans</a:t>
            </a:r>
          </a:p>
        </p:txBody>
      </p:sp>
      <p:pic>
        <p:nvPicPr>
          <p:cNvPr id="5325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908050"/>
            <a:ext cx="6264275" cy="426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5888"/>
            <a:ext cx="8388350" cy="531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0" name="Rectangle 2"/>
          <p:cNvSpPr>
            <a:spLocks noChangeArrowheads="1"/>
          </p:cNvSpPr>
          <p:nvPr/>
        </p:nvSpPr>
        <p:spPr bwMode="auto">
          <a:xfrm>
            <a:off x="1835150" y="5661025"/>
            <a:ext cx="590550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 can be converted into migration patterns</a:t>
            </a:r>
          </a:p>
          <a:p>
            <a:r>
              <a:rPr lang="en-GB" altLang="en-US">
                <a:solidFill>
                  <a:srgbClr val="000000"/>
                </a:solidFill>
                <a:latin typeface="Arial" charset="0"/>
              </a:rPr>
              <a:t>• based on nested phylogenies of SNPs</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163" y="31750"/>
            <a:ext cx="3887787" cy="3887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4" name="Rectangle 2"/>
          <p:cNvSpPr>
            <a:spLocks noChangeArrowheads="1"/>
          </p:cNvSpPr>
          <p:nvPr/>
        </p:nvSpPr>
        <p:spPr bwMode="auto">
          <a:xfrm>
            <a:off x="1042988" y="3789363"/>
            <a:ext cx="7273925"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sz="2000" dirty="0">
                <a:solidFill>
                  <a:srgbClr val="000000"/>
                </a:solidFill>
                <a:latin typeface="Arial" charset="0"/>
              </a:rPr>
              <a:t>It gets rather complicated as many different Haplogroups can be found in the same area of the world and the same SNP can be given different names (based on which group or company discovered it), but I suggest the following site if you to explore: </a:t>
            </a:r>
          </a:p>
          <a:p>
            <a:endParaRPr lang="en-GB" altLang="en-US" dirty="0">
              <a:solidFill>
                <a:srgbClr val="000000"/>
              </a:solidFill>
              <a:latin typeface="Arial" charset="0"/>
            </a:endParaRPr>
          </a:p>
          <a:p>
            <a:r>
              <a:rPr lang="en-GB" altLang="en-US" sz="2000" dirty="0">
                <a:solidFill>
                  <a:srgbClr val="000000"/>
                </a:solidFill>
                <a:latin typeface="Arial" charset="0"/>
              </a:rPr>
              <a:t>https://</a:t>
            </a:r>
            <a:r>
              <a:rPr lang="en-GB" altLang="en-US" sz="2000" dirty="0" err="1">
                <a:solidFill>
                  <a:srgbClr val="000000"/>
                </a:solidFill>
                <a:latin typeface="Arial" charset="0"/>
              </a:rPr>
              <a:t>www.eupedia.com</a:t>
            </a:r>
            <a:r>
              <a:rPr lang="en-GB" altLang="en-US" sz="2000" dirty="0">
                <a:solidFill>
                  <a:srgbClr val="000000"/>
                </a:solidFill>
                <a:latin typeface="Arial" charset="0"/>
              </a:rPr>
              <a:t>/genetics/</a:t>
            </a:r>
            <a:r>
              <a:rPr lang="en-GB" altLang="en-US" sz="2000" dirty="0" err="1">
                <a:solidFill>
                  <a:srgbClr val="000000"/>
                </a:solidFill>
                <a:latin typeface="Arial" charset="0"/>
              </a:rPr>
              <a:t>phylogenetic_trees_Y-DNA_haplogroups.shtml</a:t>
            </a:r>
            <a:endParaRPr lang="en-GB" altLang="en-US" sz="2000" dirty="0">
              <a:solidFill>
                <a:srgbClr val="000000"/>
              </a:solidFill>
              <a:latin typeface="Arial" charset="0"/>
            </a:endParaRPr>
          </a:p>
        </p:txBody>
      </p:sp>
      <p:sp>
        <p:nvSpPr>
          <p:cNvPr id="79875" name="Rectangle 3"/>
          <p:cNvSpPr>
            <a:spLocks noChangeArrowheads="1"/>
          </p:cNvSpPr>
          <p:nvPr/>
        </p:nvSpPr>
        <p:spPr bwMode="auto">
          <a:xfrm>
            <a:off x="5364163" y="314325"/>
            <a:ext cx="3311525" cy="304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 Hg= Haplogroup</a:t>
            </a:r>
          </a:p>
          <a:p>
            <a:r>
              <a:rPr lang="en-GB" altLang="en-US">
                <a:solidFill>
                  <a:srgbClr val="000000"/>
                </a:solidFill>
                <a:latin typeface="Arial" charset="0"/>
              </a:rPr>
              <a:t>• Use Y chromosome or mtDNA data</a:t>
            </a:r>
          </a:p>
          <a:p>
            <a:endParaRPr lang="en-GB" altLang="en-US">
              <a:solidFill>
                <a:srgbClr val="000000"/>
              </a:solidFill>
              <a:latin typeface="Arial" charset="0"/>
            </a:endParaRPr>
          </a:p>
          <a:p>
            <a:r>
              <a:rPr lang="en-GB" altLang="en-US">
                <a:solidFill>
                  <a:srgbClr val="000000"/>
                </a:solidFill>
                <a:latin typeface="Arial" charset="0"/>
              </a:rPr>
              <a:t>• some haplogroups actually have many tens or even hundreds of shared SNPs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ChangeArrowheads="1"/>
          </p:cNvSpPr>
          <p:nvPr/>
        </p:nvSpPr>
        <p:spPr bwMode="auto">
          <a:xfrm>
            <a:off x="533400" y="1066800"/>
            <a:ext cx="8848725" cy="138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a:solidFill>
                  <a:srgbClr val="000000"/>
                </a:solidFill>
                <a:latin typeface="Arial" charset="0"/>
              </a:rPr>
              <a:t>• vicariance biogeography looks for relationships </a:t>
            </a:r>
          </a:p>
          <a:p>
            <a:pPr>
              <a:spcBef>
                <a:spcPct val="0"/>
              </a:spcBef>
              <a:buFontTx/>
              <a:buNone/>
            </a:pPr>
            <a:r>
              <a:rPr lang="en-GB" altLang="en-US" sz="2800">
                <a:solidFill>
                  <a:srgbClr val="000000"/>
                </a:solidFill>
                <a:latin typeface="Arial" charset="0"/>
              </a:rPr>
              <a:t>between taxa and the geographic regions </a:t>
            </a:r>
          </a:p>
          <a:p>
            <a:pPr>
              <a:spcBef>
                <a:spcPct val="0"/>
              </a:spcBef>
              <a:buFontTx/>
              <a:buNone/>
            </a:pPr>
            <a:r>
              <a:rPr lang="en-GB" altLang="en-US" sz="2800">
                <a:solidFill>
                  <a:srgbClr val="000000"/>
                </a:solidFill>
                <a:latin typeface="Arial" charset="0"/>
              </a:rPr>
              <a:t>they inhabit and is usually based on longer timescales</a:t>
            </a:r>
            <a:r>
              <a:rPr lang="en-GB" altLang="en-US" sz="2000">
                <a:solidFill>
                  <a:srgbClr val="000000"/>
                </a:solidFill>
              </a:rPr>
              <a:t> </a:t>
            </a:r>
          </a:p>
        </p:txBody>
      </p:sp>
      <p:sp>
        <p:nvSpPr>
          <p:cNvPr id="55298" name="Rectangle 3"/>
          <p:cNvSpPr>
            <a:spLocks noChangeArrowheads="1"/>
          </p:cNvSpPr>
          <p:nvPr/>
        </p:nvSpPr>
        <p:spPr bwMode="auto">
          <a:xfrm>
            <a:off x="2611527" y="280769"/>
            <a:ext cx="392094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Vicariance biology</a:t>
            </a:r>
          </a:p>
        </p:txBody>
      </p:sp>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90800"/>
            <a:ext cx="49530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Rectangle 5"/>
          <p:cNvSpPr>
            <a:spLocks noChangeArrowheads="1"/>
          </p:cNvSpPr>
          <p:nvPr/>
        </p:nvSpPr>
        <p:spPr bwMode="auto">
          <a:xfrm>
            <a:off x="5940425" y="2971800"/>
            <a:ext cx="295275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a phylogeny of midge families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ChangeArrowheads="1"/>
          </p:cNvSpPr>
          <p:nvPr/>
        </p:nvSpPr>
        <p:spPr bwMode="auto">
          <a:xfrm>
            <a:off x="1736725" y="260648"/>
            <a:ext cx="567055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Gene genealogies and the </a:t>
            </a:r>
          </a:p>
          <a:p>
            <a:pPr>
              <a:spcBef>
                <a:spcPct val="0"/>
              </a:spcBef>
              <a:buFontTx/>
              <a:buNone/>
            </a:pPr>
            <a:r>
              <a:rPr lang="en-GB" altLang="en-US" sz="3600" dirty="0">
                <a:solidFill>
                  <a:srgbClr val="FF3300"/>
                </a:solidFill>
                <a:latin typeface="Arial" charset="0"/>
              </a:rPr>
              <a:t>      coalescent process</a:t>
            </a:r>
            <a:endParaRPr lang="en-GB" altLang="en-US" sz="2400" dirty="0">
              <a:solidFill>
                <a:srgbClr val="000000"/>
              </a:solidFill>
            </a:endParaRPr>
          </a:p>
        </p:txBody>
      </p:sp>
      <p:pic>
        <p:nvPicPr>
          <p:cNvPr id="2" name="Picture 2">
            <a:extLst>
              <a:ext uri="{FF2B5EF4-FFF2-40B4-BE49-F238E27FC236}">
                <a16:creationId xmlns:a16="http://schemas.microsoft.com/office/drawing/2014/main" id="{192378EA-11FB-7617-655C-B9C6C2B00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51273"/>
            <a:ext cx="2905323" cy="5040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F56E035-A8D8-9C9A-182B-8BBD0E6807CB}"/>
              </a:ext>
            </a:extLst>
          </p:cNvPr>
          <p:cNvSpPr txBox="1"/>
          <p:nvPr/>
        </p:nvSpPr>
        <p:spPr>
          <a:xfrm>
            <a:off x="3923928" y="2276872"/>
            <a:ext cx="4572000" cy="1200329"/>
          </a:xfrm>
          <a:prstGeom prst="rect">
            <a:avLst/>
          </a:prstGeom>
          <a:noFill/>
        </p:spPr>
        <p:txBody>
          <a:bodyPr wrap="square">
            <a:spAutoFit/>
          </a:bodyPr>
          <a:lstStyle/>
          <a:p>
            <a:r>
              <a:rPr lang="en-GB" altLang="en-US" sz="2400" dirty="0">
                <a:solidFill>
                  <a:srgbClr val="000000"/>
                </a:solidFill>
                <a:latin typeface="Arial" charset="0"/>
              </a:rPr>
              <a:t>• </a:t>
            </a:r>
            <a:r>
              <a:rPr lang="en-GB" altLang="en-US" dirty="0">
                <a:solidFill>
                  <a:srgbClr val="000000"/>
                </a:solidFill>
                <a:latin typeface="Arial" charset="0"/>
              </a:rPr>
              <a:t>T</a:t>
            </a:r>
            <a:r>
              <a:rPr lang="en-GB" altLang="en-US" sz="2400" dirty="0">
                <a:solidFill>
                  <a:srgbClr val="000000"/>
                </a:solidFill>
                <a:latin typeface="Arial" charset="0"/>
              </a:rPr>
              <a:t>he length of time since the allele originated is dependent on the population size (N)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ChangeArrowheads="1"/>
          </p:cNvSpPr>
          <p:nvPr/>
        </p:nvSpPr>
        <p:spPr bwMode="auto">
          <a:xfrm>
            <a:off x="1371600" y="381000"/>
            <a:ext cx="6034088"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a:solidFill>
                  <a:srgbClr val="000000"/>
                </a:solidFill>
                <a:latin typeface="Arial" charset="0"/>
              </a:rPr>
              <a:t>• larger population sizes have longer </a:t>
            </a:r>
          </a:p>
          <a:p>
            <a:pPr>
              <a:spcBef>
                <a:spcPct val="0"/>
              </a:spcBef>
              <a:buFontTx/>
              <a:buNone/>
            </a:pPr>
            <a:r>
              <a:rPr lang="en-GB" altLang="en-US" sz="2800">
                <a:solidFill>
                  <a:srgbClr val="000000"/>
                </a:solidFill>
                <a:latin typeface="Arial" charset="0"/>
              </a:rPr>
              <a:t>coalescence times</a:t>
            </a:r>
            <a:endParaRPr lang="en-GB" altLang="en-US" sz="2000">
              <a:solidFill>
                <a:srgbClr val="000000"/>
              </a:solidFill>
            </a:endParaRPr>
          </a:p>
        </p:txBody>
      </p:sp>
      <p:pic>
        <p:nvPicPr>
          <p:cNvPr id="696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762500" cy="528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371600"/>
            <a:ext cx="2193925"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ChangeArrowheads="1"/>
          </p:cNvSpPr>
          <p:nvPr/>
        </p:nvSpPr>
        <p:spPr bwMode="auto">
          <a:xfrm>
            <a:off x="609600" y="533400"/>
            <a:ext cx="805815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a:solidFill>
                  <a:srgbClr val="FF3300"/>
                </a:solidFill>
                <a:latin typeface="Arial" charset="0"/>
              </a:rPr>
              <a:t>Coalescent theory and population size </a:t>
            </a:r>
          </a:p>
          <a:p>
            <a:pPr>
              <a:spcBef>
                <a:spcPct val="0"/>
              </a:spcBef>
              <a:buFontTx/>
              <a:buNone/>
            </a:pPr>
            <a:r>
              <a:rPr lang="en-GB" altLang="en-US" sz="3600">
                <a:solidFill>
                  <a:srgbClr val="FF3300"/>
                </a:solidFill>
                <a:latin typeface="Arial" charset="0"/>
              </a:rPr>
              <a:t>                       estimates</a:t>
            </a:r>
            <a:endParaRPr lang="en-GB" altLang="en-US" sz="2400">
              <a:solidFill>
                <a:srgbClr val="000000"/>
              </a:solidFill>
            </a:endParaRPr>
          </a:p>
        </p:txBody>
      </p:sp>
      <p:sp>
        <p:nvSpPr>
          <p:cNvPr id="71682" name="Rectangle 3"/>
          <p:cNvSpPr>
            <a:spLocks noChangeArrowheads="1"/>
          </p:cNvSpPr>
          <p:nvPr/>
        </p:nvSpPr>
        <p:spPr bwMode="auto">
          <a:xfrm>
            <a:off x="4638675" y="1916832"/>
            <a:ext cx="4181797"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different population histories leave different </a:t>
            </a:r>
          </a:p>
          <a:p>
            <a:pPr>
              <a:spcBef>
                <a:spcPct val="0"/>
              </a:spcBef>
              <a:buFontTx/>
              <a:buNone/>
            </a:pPr>
            <a:r>
              <a:rPr lang="en-GB" altLang="en-US" sz="2800" dirty="0">
                <a:solidFill>
                  <a:srgbClr val="000000"/>
                </a:solidFill>
                <a:latin typeface="Arial" charset="0"/>
              </a:rPr>
              <a:t>signatures on phylogenetic trees</a:t>
            </a:r>
            <a:endParaRPr lang="en-GB" altLang="en-US" sz="2000" dirty="0">
              <a:solidFill>
                <a:srgbClr val="000000"/>
              </a:solidFill>
            </a:endParaRPr>
          </a:p>
        </p:txBody>
      </p:sp>
      <p:pic>
        <p:nvPicPr>
          <p:cNvPr id="3" name="Picture 2" descr="Diagram&#10;&#10;Description automatically generated">
            <a:extLst>
              <a:ext uri="{FF2B5EF4-FFF2-40B4-BE49-F238E27FC236}">
                <a16:creationId xmlns:a16="http://schemas.microsoft.com/office/drawing/2014/main" id="{3A52A125-DA5A-A74D-86F8-88BDCE201715}"/>
              </a:ext>
            </a:extLst>
          </p:cNvPr>
          <p:cNvPicPr>
            <a:picLocks noChangeAspect="1"/>
          </p:cNvPicPr>
          <p:nvPr/>
        </p:nvPicPr>
        <p:blipFill>
          <a:blip r:embed="rId3"/>
          <a:stretch>
            <a:fillRect/>
          </a:stretch>
        </p:blipFill>
        <p:spPr>
          <a:xfrm>
            <a:off x="482365" y="1556792"/>
            <a:ext cx="3768522" cy="456882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EB99B-237A-1646-6E7A-834B29F96BB6}"/>
              </a:ext>
            </a:extLst>
          </p:cNvPr>
          <p:cNvSpPr txBox="1"/>
          <p:nvPr/>
        </p:nvSpPr>
        <p:spPr>
          <a:xfrm>
            <a:off x="1475656" y="404664"/>
            <a:ext cx="6408712" cy="646331"/>
          </a:xfrm>
          <a:prstGeom prst="rect">
            <a:avLst/>
          </a:prstGeom>
          <a:noFill/>
        </p:spPr>
        <p:txBody>
          <a:bodyPr wrap="square">
            <a:spAutoFit/>
          </a:bodyPr>
          <a:lstStyle/>
          <a:p>
            <a:r>
              <a:rPr lang="en-GB" sz="3600" dirty="0">
                <a:solidFill>
                  <a:srgbClr val="FF0000"/>
                </a:solidFill>
                <a:latin typeface="Arial" panose="020B0604020202020204" pitchFamily="34" charset="0"/>
                <a:cs typeface="Arial" panose="020B0604020202020204" pitchFamily="34" charset="0"/>
              </a:rPr>
              <a:t>Hardy </a:t>
            </a:r>
            <a:r>
              <a:rPr lang="en-GB" sz="3600" dirty="0" err="1">
                <a:solidFill>
                  <a:srgbClr val="FF0000"/>
                </a:solidFill>
                <a:latin typeface="Arial" panose="020B0604020202020204" pitchFamily="34" charset="0"/>
                <a:cs typeface="Arial" panose="020B0604020202020204" pitchFamily="34" charset="0"/>
              </a:rPr>
              <a:t>Weinburg</a:t>
            </a:r>
            <a:r>
              <a:rPr lang="en-GB" sz="3600" dirty="0">
                <a:solidFill>
                  <a:srgbClr val="FF0000"/>
                </a:solidFill>
                <a:latin typeface="Arial" panose="020B0604020202020204" pitchFamily="34" charset="0"/>
                <a:cs typeface="Arial" panose="020B0604020202020204" pitchFamily="34" charset="0"/>
              </a:rPr>
              <a:t> equilibrium</a:t>
            </a:r>
            <a:endParaRPr lang="en-US" sz="3600"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9273096-3CBA-1605-F593-841111FE267B}"/>
              </a:ext>
            </a:extLst>
          </p:cNvPr>
          <p:cNvSpPr txBox="1"/>
          <p:nvPr/>
        </p:nvSpPr>
        <p:spPr>
          <a:xfrm>
            <a:off x="683568" y="1268760"/>
            <a:ext cx="7344816" cy="4524315"/>
          </a:xfrm>
          <a:prstGeom prst="rect">
            <a:avLst/>
          </a:prstGeom>
          <a:noFill/>
        </p:spPr>
        <p:txBody>
          <a:bodyPr wrap="square">
            <a:spAutoFit/>
          </a:bodyPr>
          <a:lstStyle/>
          <a:p>
            <a:pPr lvl="1" eaLnBrk="1" hangingPunct="1"/>
            <a:r>
              <a:rPr lang="en-GB" dirty="0">
                <a:latin typeface="Arial" panose="020B0604020202020204" pitchFamily="34" charset="0"/>
                <a:ea typeface="Arial" charset="0"/>
                <a:cs typeface="Arial" panose="020B0604020202020204" pitchFamily="34" charset="0"/>
              </a:rPr>
              <a:t>A</a:t>
            </a:r>
            <a:r>
              <a:rPr lang="en-GB" sz="2400" dirty="0">
                <a:latin typeface="Arial" panose="020B0604020202020204" pitchFamily="34" charset="0"/>
                <a:ea typeface="Arial" charset="0"/>
                <a:cs typeface="Arial" panose="020B0604020202020204" pitchFamily="34" charset="0"/>
              </a:rPr>
              <a:t>llele frequencies in an ‘ideal’ or ‘equilibrium’ population do not change between generations</a:t>
            </a:r>
          </a:p>
          <a:p>
            <a:pPr lvl="1" eaLnBrk="1" hangingPunct="1"/>
            <a:endParaRPr lang="en-GB" dirty="0">
              <a:latin typeface="Arial" panose="020B0604020202020204" pitchFamily="34" charset="0"/>
              <a:ea typeface="Arial" charset="0"/>
              <a:cs typeface="Arial" panose="020B0604020202020204" pitchFamily="34" charset="0"/>
            </a:endParaRPr>
          </a:p>
          <a:p>
            <a:pPr lvl="1" eaLnBrk="1" hangingPunct="1"/>
            <a:r>
              <a:rPr lang="en-GB" sz="2400" dirty="0">
                <a:latin typeface="Arial" panose="020B0604020202020204" pitchFamily="34" charset="0"/>
                <a:cs typeface="Arial" panose="020B0604020202020204" pitchFamily="34" charset="0"/>
              </a:rPr>
              <a:t>Thus there is no evolution and variation is maintained</a:t>
            </a:r>
          </a:p>
          <a:p>
            <a:pPr lvl="1" eaLnBrk="1" hangingPunct="1"/>
            <a:endParaRPr lang="en-GB" dirty="0">
              <a:latin typeface="Arial" panose="020B0604020202020204" pitchFamily="34" charset="0"/>
              <a:cs typeface="Arial" panose="020B0604020202020204" pitchFamily="34" charset="0"/>
            </a:endParaRPr>
          </a:p>
          <a:p>
            <a:pPr lvl="1" eaLnBrk="1" hangingPunct="1"/>
            <a:r>
              <a:rPr lang="en-GB" sz="2400" dirty="0">
                <a:latin typeface="Arial" panose="020B0604020202020204" pitchFamily="34" charset="0"/>
                <a:ea typeface="Arial" charset="0"/>
                <a:cs typeface="Arial" panose="020B0604020202020204" pitchFamily="34" charset="0"/>
              </a:rPr>
              <a:t>For </a:t>
            </a:r>
            <a:r>
              <a:rPr lang="en-GB" sz="2400" i="1" dirty="0">
                <a:latin typeface="Arial" panose="020B0604020202020204" pitchFamily="34" charset="0"/>
                <a:ea typeface="Arial" charset="0"/>
                <a:cs typeface="Arial" panose="020B0604020202020204" pitchFamily="34" charset="0"/>
              </a:rPr>
              <a:t>two</a:t>
            </a:r>
            <a:r>
              <a:rPr lang="en-GB" sz="2400" dirty="0">
                <a:latin typeface="Arial" panose="020B0604020202020204" pitchFamily="34" charset="0"/>
                <a:ea typeface="Arial" charset="0"/>
                <a:cs typeface="Arial" panose="020B0604020202020204" pitchFamily="34" charset="0"/>
              </a:rPr>
              <a:t> alleles in a population whose allele frequencies are given by </a:t>
            </a:r>
            <a:r>
              <a:rPr lang="en-GB" sz="2400" i="1" dirty="0">
                <a:latin typeface="Arial" panose="020B0604020202020204" pitchFamily="34" charset="0"/>
                <a:ea typeface="Arial" charset="0"/>
                <a:cs typeface="Arial" panose="020B0604020202020204" pitchFamily="34" charset="0"/>
              </a:rPr>
              <a:t>p</a:t>
            </a:r>
            <a:r>
              <a:rPr lang="en-GB" sz="2400" dirty="0">
                <a:latin typeface="Arial" panose="020B0604020202020204" pitchFamily="34" charset="0"/>
                <a:ea typeface="Arial" charset="0"/>
                <a:cs typeface="Arial" panose="020B0604020202020204" pitchFamily="34" charset="0"/>
              </a:rPr>
              <a:t> and </a:t>
            </a:r>
            <a:r>
              <a:rPr lang="en-GB" sz="2400" i="1" dirty="0">
                <a:latin typeface="Arial" panose="020B0604020202020204" pitchFamily="34" charset="0"/>
                <a:ea typeface="Arial" charset="0"/>
                <a:cs typeface="Arial" panose="020B0604020202020204" pitchFamily="34" charset="0"/>
              </a:rPr>
              <a:t>q,</a:t>
            </a:r>
            <a:r>
              <a:rPr lang="en-GB" sz="2400" dirty="0">
                <a:latin typeface="Arial" panose="020B0604020202020204" pitchFamily="34" charset="0"/>
                <a:ea typeface="Arial" charset="0"/>
                <a:cs typeface="Arial" panose="020B0604020202020204" pitchFamily="34" charset="0"/>
              </a:rPr>
              <a:t> </a:t>
            </a:r>
          </a:p>
          <a:p>
            <a:pPr lvl="1" eaLnBrk="1" hangingPunct="1"/>
            <a:r>
              <a:rPr lang="en-GB" sz="2400" dirty="0">
                <a:latin typeface="Arial" panose="020B0604020202020204" pitchFamily="34" charset="0"/>
                <a:ea typeface="Arial" charset="0"/>
                <a:cs typeface="Arial" panose="020B0604020202020204" pitchFamily="34" charset="0"/>
              </a:rPr>
              <a:t>the </a:t>
            </a:r>
            <a:r>
              <a:rPr lang="en-GB" sz="2400" i="1" dirty="0">
                <a:latin typeface="Arial" panose="020B0604020202020204" pitchFamily="34" charset="0"/>
                <a:ea typeface="Arial" charset="0"/>
                <a:cs typeface="Arial" panose="020B0604020202020204" pitchFamily="34" charset="0"/>
              </a:rPr>
              <a:t>three</a:t>
            </a:r>
            <a:r>
              <a:rPr lang="en-GB" sz="2400" dirty="0">
                <a:latin typeface="Arial" panose="020B0604020202020204" pitchFamily="34" charset="0"/>
                <a:ea typeface="Arial" charset="0"/>
                <a:cs typeface="Arial" panose="020B0604020202020204" pitchFamily="34" charset="0"/>
              </a:rPr>
              <a:t> genotype frequencies </a:t>
            </a:r>
            <a:r>
              <a:rPr lang="en-GB" sz="2400" i="1" dirty="0">
                <a:latin typeface="Arial" panose="020B0604020202020204" pitchFamily="34" charset="0"/>
                <a:ea typeface="Arial" charset="0"/>
                <a:cs typeface="Arial" panose="020B0604020202020204" pitchFamily="34" charset="0"/>
              </a:rPr>
              <a:t>AA, Aa, aa</a:t>
            </a:r>
            <a:r>
              <a:rPr lang="en-GB" sz="2400" dirty="0">
                <a:latin typeface="Arial" panose="020B0604020202020204" pitchFamily="34" charset="0"/>
                <a:ea typeface="Arial" charset="0"/>
                <a:cs typeface="Arial" panose="020B0604020202020204" pitchFamily="34" charset="0"/>
              </a:rPr>
              <a:t> will be given by p</a:t>
            </a:r>
            <a:r>
              <a:rPr lang="en-GB" sz="2400" baseline="30000" dirty="0">
                <a:latin typeface="Arial" panose="020B0604020202020204" pitchFamily="34" charset="0"/>
                <a:ea typeface="Arial" charset="0"/>
                <a:cs typeface="Arial" panose="020B0604020202020204" pitchFamily="34" charset="0"/>
              </a:rPr>
              <a:t>2</a:t>
            </a:r>
            <a:r>
              <a:rPr lang="en-GB" sz="2400" dirty="0">
                <a:latin typeface="Arial" panose="020B0604020202020204" pitchFamily="34" charset="0"/>
                <a:ea typeface="Arial" charset="0"/>
                <a:cs typeface="Arial" panose="020B0604020202020204" pitchFamily="34" charset="0"/>
              </a:rPr>
              <a:t>, 2pq and q</a:t>
            </a:r>
            <a:r>
              <a:rPr lang="en-GB" sz="2400" baseline="30000" dirty="0">
                <a:latin typeface="Arial" panose="020B0604020202020204" pitchFamily="34" charset="0"/>
                <a:ea typeface="Arial" charset="0"/>
                <a:cs typeface="Arial" panose="020B0604020202020204" pitchFamily="34" charset="0"/>
              </a:rPr>
              <a:t>2</a:t>
            </a:r>
            <a:r>
              <a:rPr lang="en-GB" sz="2400" dirty="0">
                <a:latin typeface="Arial" panose="020B0604020202020204" pitchFamily="34" charset="0"/>
                <a:ea typeface="Arial" charset="0"/>
                <a:cs typeface="Arial" panose="020B0604020202020204" pitchFamily="34" charset="0"/>
              </a:rPr>
              <a:t>, respectively</a:t>
            </a:r>
          </a:p>
          <a:p>
            <a:pPr lvl="1" eaLnBrk="1" hangingPunct="1"/>
            <a:endParaRPr lang="en-GB" sz="2400" dirty="0">
              <a:latin typeface="Arial" panose="020B0604020202020204" pitchFamily="34" charset="0"/>
              <a:cs typeface="Arial" panose="020B0604020202020204" pitchFamily="34" charset="0"/>
            </a:endParaRPr>
          </a:p>
          <a:p>
            <a:pPr lvl="1" eaLnBrk="1" hangingPunct="1"/>
            <a:endParaRPr lang="en-GB" sz="24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930731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a:extLst>
              <a:ext uri="{FF2B5EF4-FFF2-40B4-BE49-F238E27FC236}">
                <a16:creationId xmlns:a16="http://schemas.microsoft.com/office/drawing/2014/main" id="{8821BBF2-1A65-22AB-BFF5-2D681F7BEDDA}"/>
              </a:ext>
            </a:extLst>
          </p:cNvPr>
          <p:cNvGraphicFramePr>
            <a:graphicFrameLocks/>
          </p:cNvGraphicFramePr>
          <p:nvPr>
            <p:extLst>
              <p:ext uri="{D42A27DB-BD31-4B8C-83A1-F6EECF244321}">
                <p14:modId xmlns:p14="http://schemas.microsoft.com/office/powerpoint/2010/main" val="39665181"/>
              </p:ext>
            </p:extLst>
          </p:nvPr>
        </p:nvGraphicFramePr>
        <p:xfrm>
          <a:off x="539552" y="512103"/>
          <a:ext cx="8229600" cy="2407920"/>
        </p:xfrm>
        <a:graphic>
          <a:graphicData uri="http://schemas.openxmlformats.org/drawingml/2006/table">
            <a:tbl>
              <a:tblPr/>
              <a:tblGrid>
                <a:gridCol w="1752600">
                  <a:extLst>
                    <a:ext uri="{9D8B030D-6E8A-4147-A177-3AD203B41FA5}">
                      <a16:colId xmlns:a16="http://schemas.microsoft.com/office/drawing/2014/main" val="20000"/>
                    </a:ext>
                  </a:extLst>
                </a:gridCol>
                <a:gridCol w="153987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Genotypes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AA</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Total</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No. individuals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6</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ＭＳ Ｐゴシック" charset="0"/>
                          <a:cs typeface="Arial" panose="020B0604020202020204" pitchFamily="34" charset="0"/>
                        </a:rPr>
                        <a:t>20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14</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9E73"/>
                          </a:solidFill>
                          <a:effectLst/>
                          <a:latin typeface="Arial" panose="020B0604020202020204" pitchFamily="34" charset="0"/>
                          <a:ea typeface="ＭＳ Ｐゴシック" charset="0"/>
                          <a:cs typeface="Arial" panose="020B0604020202020204" pitchFamily="34" charset="0"/>
                        </a:rPr>
                        <a:t>Genotype frequency</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6/40=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0.15</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20/40=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0.50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14/40=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0.35</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40</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1</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69CD13E9-B86A-9EB4-AFA1-92531A6AB5E4}"/>
              </a:ext>
            </a:extLst>
          </p:cNvPr>
          <p:cNvSpPr txBox="1">
            <a:spLocks noChangeArrowheads="1"/>
          </p:cNvSpPr>
          <p:nvPr/>
        </p:nvSpPr>
        <p:spPr bwMode="auto">
          <a:xfrm>
            <a:off x="345365" y="3363462"/>
            <a:ext cx="2138983" cy="276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en-US" sz="1200" dirty="0">
                <a:solidFill>
                  <a:srgbClr val="000000"/>
                </a:solidFill>
                <a:latin typeface="Arial" panose="020B0604020202020204" pitchFamily="34" charset="0"/>
                <a:cs typeface="Arial" panose="020B0604020202020204" pitchFamily="34" charset="0"/>
              </a:rPr>
              <a:t>Let </a:t>
            </a:r>
            <a:r>
              <a:rPr lang="en-US" sz="1200" i="1" dirty="0">
                <a:solidFill>
                  <a:srgbClr val="000000"/>
                </a:solidFill>
                <a:latin typeface="Arial" panose="020B0604020202020204" pitchFamily="34" charset="0"/>
                <a:cs typeface="Arial" panose="020B0604020202020204" pitchFamily="34" charset="0"/>
              </a:rPr>
              <a:t>p</a:t>
            </a:r>
            <a:r>
              <a:rPr lang="en-US" sz="1200" dirty="0">
                <a:solidFill>
                  <a:srgbClr val="000000"/>
                </a:solidFill>
                <a:latin typeface="Arial" panose="020B0604020202020204" pitchFamily="34" charset="0"/>
                <a:cs typeface="Arial" panose="020B0604020202020204" pitchFamily="34" charset="0"/>
              </a:rPr>
              <a:t> = Allele frequency of </a:t>
            </a:r>
            <a:r>
              <a:rPr lang="en-US" sz="1200" i="1" dirty="0">
                <a:solidFill>
                  <a:srgbClr val="000000"/>
                </a:solidFill>
                <a:latin typeface="Arial" panose="020B0604020202020204" pitchFamily="34" charset="0"/>
                <a:cs typeface="Arial" panose="020B0604020202020204" pitchFamily="34" charset="0"/>
              </a:rPr>
              <a:t>A </a:t>
            </a:r>
          </a:p>
        </p:txBody>
      </p:sp>
      <p:graphicFrame>
        <p:nvGraphicFramePr>
          <p:cNvPr id="4" name="Object 2">
            <a:extLst>
              <a:ext uri="{FF2B5EF4-FFF2-40B4-BE49-F238E27FC236}">
                <a16:creationId xmlns:a16="http://schemas.microsoft.com/office/drawing/2014/main" id="{D236D5FB-82A9-6609-1A1D-BEE217EF955F}"/>
              </a:ext>
            </a:extLst>
          </p:cNvPr>
          <p:cNvGraphicFramePr>
            <a:graphicFrameLocks noChangeAspect="1"/>
          </p:cNvGraphicFramePr>
          <p:nvPr>
            <p:extLst>
              <p:ext uri="{D42A27DB-BD31-4B8C-83A1-F6EECF244321}">
                <p14:modId xmlns:p14="http://schemas.microsoft.com/office/powerpoint/2010/main" val="101881790"/>
              </p:ext>
            </p:extLst>
          </p:nvPr>
        </p:nvGraphicFramePr>
        <p:xfrm>
          <a:off x="344432" y="3840014"/>
          <a:ext cx="8821738" cy="1646238"/>
        </p:xfrm>
        <a:graphic>
          <a:graphicData uri="http://schemas.openxmlformats.org/presentationml/2006/ole">
            <mc:AlternateContent xmlns:mc="http://schemas.openxmlformats.org/markup-compatibility/2006">
              <mc:Choice xmlns:v="urn:schemas-microsoft-com:vml" Requires="v">
                <p:oleObj name="Equation" r:id="rId2" imgW="4762500" imgH="889000" progId="Equation.3">
                  <p:embed/>
                </p:oleObj>
              </mc:Choice>
              <mc:Fallback>
                <p:oleObj name="Equation" r:id="rId2" imgW="4762500" imgH="889000" progId="Equation.3">
                  <p:embed/>
                  <p:pic>
                    <p:nvPicPr>
                      <p:cNvPr id="8" name="Object 2"/>
                      <p:cNvPicPr>
                        <a:picLocks noChangeAspect="1" noChangeArrowheads="1"/>
                      </p:cNvPicPr>
                      <p:nvPr/>
                    </p:nvPicPr>
                    <p:blipFill>
                      <a:blip r:embed="rId3"/>
                      <a:srcRect/>
                      <a:stretch>
                        <a:fillRect/>
                      </a:stretch>
                    </p:blipFill>
                    <p:spPr bwMode="auto">
                      <a:xfrm>
                        <a:off x="344432" y="3840014"/>
                        <a:ext cx="8821738" cy="1646238"/>
                      </a:xfrm>
                      <a:prstGeom prst="rect">
                        <a:avLst/>
                      </a:prstGeom>
                      <a:noFill/>
                      <a:ln>
                        <a:noFill/>
                      </a:ln>
                      <a:effectLst/>
                    </p:spPr>
                  </p:pic>
                </p:oleObj>
              </mc:Fallback>
            </mc:AlternateContent>
          </a:graphicData>
        </a:graphic>
      </p:graphicFrame>
      <p:sp>
        <p:nvSpPr>
          <p:cNvPr id="5" name="TextBox 4">
            <a:extLst>
              <a:ext uri="{FF2B5EF4-FFF2-40B4-BE49-F238E27FC236}">
                <a16:creationId xmlns:a16="http://schemas.microsoft.com/office/drawing/2014/main" id="{82121BB0-EA2D-7753-235D-0E40573EA087}"/>
              </a:ext>
            </a:extLst>
          </p:cNvPr>
          <p:cNvSpPr txBox="1">
            <a:spLocks noChangeArrowheads="1"/>
          </p:cNvSpPr>
          <p:nvPr/>
        </p:nvSpPr>
        <p:spPr bwMode="auto">
          <a:xfrm>
            <a:off x="335987" y="4663133"/>
            <a:ext cx="2127057" cy="276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en-US" sz="1200" dirty="0">
                <a:solidFill>
                  <a:srgbClr val="000000"/>
                </a:solidFill>
                <a:latin typeface="Arial" panose="020B0604020202020204" pitchFamily="34" charset="0"/>
                <a:cs typeface="Arial" panose="020B0604020202020204" pitchFamily="34" charset="0"/>
              </a:rPr>
              <a:t>Let q = Allele frequency of </a:t>
            </a:r>
            <a:r>
              <a:rPr lang="en-US" sz="1200" i="1" dirty="0">
                <a:solidFill>
                  <a:srgbClr val="000000"/>
                </a:solidFill>
                <a:latin typeface="Arial" panose="020B0604020202020204" pitchFamily="34" charset="0"/>
                <a:cs typeface="Arial" panose="020B0604020202020204" pitchFamily="34" charset="0"/>
              </a:rPr>
              <a:t>a </a:t>
            </a:r>
          </a:p>
        </p:txBody>
      </p:sp>
      <p:sp>
        <p:nvSpPr>
          <p:cNvPr id="6" name="TextBox 5">
            <a:extLst>
              <a:ext uri="{FF2B5EF4-FFF2-40B4-BE49-F238E27FC236}">
                <a16:creationId xmlns:a16="http://schemas.microsoft.com/office/drawing/2014/main" id="{59268F9B-7CEA-4A91-7092-0A0A47414942}"/>
              </a:ext>
            </a:extLst>
          </p:cNvPr>
          <p:cNvSpPr txBox="1">
            <a:spLocks noChangeArrowheads="1"/>
          </p:cNvSpPr>
          <p:nvPr/>
        </p:nvSpPr>
        <p:spPr bwMode="auto">
          <a:xfrm>
            <a:off x="335987" y="5608972"/>
            <a:ext cx="1502334" cy="276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en-US" sz="1200" dirty="0">
                <a:solidFill>
                  <a:srgbClr val="000000"/>
                </a:solidFill>
                <a:latin typeface="Arial" panose="020B0604020202020204" pitchFamily="34" charset="0"/>
                <a:cs typeface="Arial" panose="020B0604020202020204" pitchFamily="34" charset="0"/>
              </a:rPr>
              <a:t>Note that p + q = 1 </a:t>
            </a:r>
          </a:p>
        </p:txBody>
      </p:sp>
      <p:sp>
        <p:nvSpPr>
          <p:cNvPr id="7" name="TextBox 6">
            <a:extLst>
              <a:ext uri="{FF2B5EF4-FFF2-40B4-BE49-F238E27FC236}">
                <a16:creationId xmlns:a16="http://schemas.microsoft.com/office/drawing/2014/main" id="{07F1F7F4-259E-750A-1735-36C3143585E4}"/>
              </a:ext>
            </a:extLst>
          </p:cNvPr>
          <p:cNvSpPr txBox="1"/>
          <p:nvPr/>
        </p:nvSpPr>
        <p:spPr>
          <a:xfrm>
            <a:off x="3426421" y="3202276"/>
            <a:ext cx="3007555" cy="276999"/>
          </a:xfrm>
          <a:prstGeom prst="rect">
            <a:avLst/>
          </a:prstGeom>
          <a:noFill/>
        </p:spPr>
        <p:txBody>
          <a:bodyPr wrap="none" rtlCol="0">
            <a:spAutoFit/>
          </a:bodyPr>
          <a:lstStyle/>
          <a:p>
            <a:r>
              <a:rPr lang="en-US" sz="1200" dirty="0">
                <a:solidFill>
                  <a:srgbClr val="009E73"/>
                </a:solidFill>
                <a:latin typeface="Arial" panose="020B0604020202020204" pitchFamily="34" charset="0"/>
                <a:cs typeface="Arial" panose="020B0604020202020204" pitchFamily="34" charset="0"/>
              </a:rPr>
              <a:t>0.5 because only 50% of the alleles are </a:t>
            </a:r>
            <a:r>
              <a:rPr lang="en-US" sz="1200" i="1" dirty="0">
                <a:solidFill>
                  <a:srgbClr val="009E73"/>
                </a:solidFill>
                <a:latin typeface="Arial" panose="020B0604020202020204" pitchFamily="34" charset="0"/>
                <a:cs typeface="Arial" panose="020B0604020202020204" pitchFamily="34" charset="0"/>
              </a:rPr>
              <a:t>A</a:t>
            </a:r>
          </a:p>
        </p:txBody>
      </p:sp>
      <p:cxnSp>
        <p:nvCxnSpPr>
          <p:cNvPr id="8" name="Straight Arrow Connector 7">
            <a:extLst>
              <a:ext uri="{FF2B5EF4-FFF2-40B4-BE49-F238E27FC236}">
                <a16:creationId xmlns:a16="http://schemas.microsoft.com/office/drawing/2014/main" id="{1FBB32F8-26FE-F90E-1B1E-F56896AEB9BB}"/>
              </a:ext>
            </a:extLst>
          </p:cNvPr>
          <p:cNvCxnSpPr>
            <a:cxnSpLocks/>
          </p:cNvCxnSpPr>
          <p:nvPr/>
        </p:nvCxnSpPr>
        <p:spPr>
          <a:xfrm flipH="1">
            <a:off x="3998640" y="3527160"/>
            <a:ext cx="362167" cy="262403"/>
          </a:xfrm>
          <a:prstGeom prst="straightConnector1">
            <a:avLst/>
          </a:prstGeom>
          <a:ln w="25400" cap="flat" cmpd="sng" algn="ctr">
            <a:solidFill>
              <a:srgbClr val="009E7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981CC105-FE7E-5A89-5F5D-45E3EE77400E}"/>
              </a:ext>
            </a:extLst>
          </p:cNvPr>
          <p:cNvSpPr txBox="1"/>
          <p:nvPr/>
        </p:nvSpPr>
        <p:spPr>
          <a:xfrm>
            <a:off x="755576" y="6115064"/>
            <a:ext cx="4584526" cy="461665"/>
          </a:xfrm>
          <a:prstGeom prst="rect">
            <a:avLst/>
          </a:prstGeom>
          <a:noFill/>
        </p:spPr>
        <p:txBody>
          <a:bodyPr wrap="square">
            <a:spAutoFit/>
          </a:bodyPr>
          <a:lstStyle/>
          <a:p>
            <a:r>
              <a:rPr lang="en-GB" altLang="en-US" sz="2400" dirty="0">
                <a:solidFill>
                  <a:srgbClr val="000000"/>
                </a:solidFill>
                <a:latin typeface="Arial" charset="0"/>
              </a:rPr>
              <a:t>• this is the </a:t>
            </a:r>
            <a:r>
              <a:rPr lang="en-GB" altLang="en-US" sz="2400" dirty="0">
                <a:solidFill>
                  <a:srgbClr val="FF0000"/>
                </a:solidFill>
                <a:latin typeface="Arial" charset="0"/>
              </a:rPr>
              <a:t>observed</a:t>
            </a:r>
            <a:r>
              <a:rPr lang="en-GB" altLang="en-US" sz="2400" dirty="0">
                <a:solidFill>
                  <a:srgbClr val="000000"/>
                </a:solidFill>
                <a:latin typeface="Arial" charset="0"/>
              </a:rPr>
              <a:t> frequency </a:t>
            </a:r>
            <a:endParaRPr lang="en-US" dirty="0"/>
          </a:p>
        </p:txBody>
      </p:sp>
    </p:spTree>
    <p:extLst>
      <p:ext uri="{BB962C8B-B14F-4D97-AF65-F5344CB8AC3E}">
        <p14:creationId xmlns:p14="http://schemas.microsoft.com/office/powerpoint/2010/main" val="4015577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FB1558F-44A6-EC9C-B0BD-D30FD66F1C44}"/>
              </a:ext>
            </a:extLst>
          </p:cNvPr>
          <p:cNvSpPr txBox="1">
            <a:spLocks noChangeArrowheads="1"/>
          </p:cNvSpPr>
          <p:nvPr/>
        </p:nvSpPr>
        <p:spPr>
          <a:xfrm>
            <a:off x="-1838444" y="548680"/>
            <a:ext cx="10972800" cy="1143000"/>
          </a:xfrm>
          <a:prstGeom prst="rect">
            <a:avLst/>
          </a:prstGeom>
        </p:spPr>
        <p:txBody>
          <a:bodyPr>
            <a:noAutofit/>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a:lstStyle>
          <a:p>
            <a:pPr eaLnBrk="1" hangingPunct="1"/>
            <a:r>
              <a:rPr lang="en-GB" sz="3600" kern="0" dirty="0">
                <a:solidFill>
                  <a:srgbClr val="FF0000"/>
                </a:solidFill>
                <a:latin typeface="Arial" panose="020B0604020202020204" pitchFamily="34" charset="0"/>
                <a:cs typeface="Arial" panose="020B0604020202020204" pitchFamily="34" charset="0"/>
              </a:rPr>
              <a:t>Assumptions of HWE</a:t>
            </a:r>
          </a:p>
        </p:txBody>
      </p:sp>
      <p:sp>
        <p:nvSpPr>
          <p:cNvPr id="3" name="Text Box 7">
            <a:extLst>
              <a:ext uri="{FF2B5EF4-FFF2-40B4-BE49-F238E27FC236}">
                <a16:creationId xmlns:a16="http://schemas.microsoft.com/office/drawing/2014/main" id="{D2DC06D8-F90B-FF5D-A29E-C7E467483FD4}"/>
              </a:ext>
            </a:extLst>
          </p:cNvPr>
          <p:cNvSpPr txBox="1">
            <a:spLocks noChangeArrowheads="1"/>
          </p:cNvSpPr>
          <p:nvPr/>
        </p:nvSpPr>
        <p:spPr bwMode="auto">
          <a:xfrm>
            <a:off x="801731" y="2774458"/>
            <a:ext cx="5089574" cy="64633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dirty="0"/>
              <a:t>No Selection</a:t>
            </a:r>
            <a:r>
              <a:rPr lang="en-GB" sz="1800" dirty="0"/>
              <a:t>: Equal survival and reproduction, fertility and fecundity of genotypes</a:t>
            </a:r>
          </a:p>
        </p:txBody>
      </p:sp>
      <p:sp>
        <p:nvSpPr>
          <p:cNvPr id="4" name="Text Box 8">
            <a:extLst>
              <a:ext uri="{FF2B5EF4-FFF2-40B4-BE49-F238E27FC236}">
                <a16:creationId xmlns:a16="http://schemas.microsoft.com/office/drawing/2014/main" id="{017A5F9A-0237-D13A-BFDA-BF1E1220C29D}"/>
              </a:ext>
            </a:extLst>
          </p:cNvPr>
          <p:cNvSpPr txBox="1">
            <a:spLocks noChangeArrowheads="1"/>
          </p:cNvSpPr>
          <p:nvPr/>
        </p:nvSpPr>
        <p:spPr bwMode="auto">
          <a:xfrm>
            <a:off x="7108996" y="3005362"/>
            <a:ext cx="1487055" cy="1558409"/>
          </a:xfrm>
          <a:prstGeom prst="rect">
            <a:avLst/>
          </a:prstGeom>
          <a:solidFill>
            <a:srgbClr val="C0C0C0"/>
          </a:solidFill>
          <a:ln w="9525">
            <a:solidFill>
              <a:schemeClr val="tx1"/>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i="1" dirty="0"/>
              <a:t>No mutation</a:t>
            </a:r>
          </a:p>
          <a:p>
            <a:pPr eaLnBrk="1" hangingPunct="1"/>
            <a:r>
              <a:rPr lang="en-GB" sz="1800" i="1" dirty="0"/>
              <a:t>A </a:t>
            </a:r>
            <a:r>
              <a:rPr lang="en-GB" sz="2000" i="1" dirty="0"/>
              <a:t>↔ </a:t>
            </a:r>
            <a:r>
              <a:rPr lang="en-GB" sz="1800" i="1" dirty="0"/>
              <a:t>a upon gamete formation</a:t>
            </a:r>
          </a:p>
        </p:txBody>
      </p:sp>
      <p:sp>
        <p:nvSpPr>
          <p:cNvPr id="5" name="Text Box 9">
            <a:extLst>
              <a:ext uri="{FF2B5EF4-FFF2-40B4-BE49-F238E27FC236}">
                <a16:creationId xmlns:a16="http://schemas.microsoft.com/office/drawing/2014/main" id="{E876998F-EDC6-1002-73F6-DC1B87173204}"/>
              </a:ext>
            </a:extLst>
          </p:cNvPr>
          <p:cNvSpPr txBox="1">
            <a:spLocks noChangeArrowheads="1"/>
          </p:cNvSpPr>
          <p:nvPr/>
        </p:nvSpPr>
        <p:spPr bwMode="auto">
          <a:xfrm>
            <a:off x="777251" y="3600176"/>
            <a:ext cx="6043877" cy="923330"/>
          </a:xfrm>
          <a:prstGeom prst="rect">
            <a:avLst/>
          </a:prstGeom>
          <a:solidFill>
            <a:schemeClr val="accent6">
              <a:lumMod val="40000"/>
              <a:lumOff val="60000"/>
            </a:schemeClr>
          </a:solidFill>
          <a:ln w="9525">
            <a:solidFill>
              <a:schemeClr val="tx1"/>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dirty="0"/>
              <a:t>Infinitely large population</a:t>
            </a:r>
            <a:r>
              <a:rPr lang="en-GB" sz="1800" dirty="0"/>
              <a:t> so that individuals &amp; their gametes can contribute </a:t>
            </a:r>
            <a:r>
              <a:rPr lang="en-GB" sz="1800" i="1" dirty="0"/>
              <a:t>equally</a:t>
            </a:r>
            <a:r>
              <a:rPr lang="en-GB" sz="1800" dirty="0"/>
              <a:t> i.e. </a:t>
            </a:r>
            <a:r>
              <a:rPr lang="en-GB" sz="1800" b="1" dirty="0"/>
              <a:t>no random genetic drift</a:t>
            </a:r>
          </a:p>
        </p:txBody>
      </p:sp>
      <p:sp>
        <p:nvSpPr>
          <p:cNvPr id="6" name="Text Box 10">
            <a:extLst>
              <a:ext uri="{FF2B5EF4-FFF2-40B4-BE49-F238E27FC236}">
                <a16:creationId xmlns:a16="http://schemas.microsoft.com/office/drawing/2014/main" id="{AD42F3B8-B0D8-A793-7761-7A7C57E813E2}"/>
              </a:ext>
            </a:extLst>
          </p:cNvPr>
          <p:cNvSpPr txBox="1">
            <a:spLocks noChangeArrowheads="1"/>
          </p:cNvSpPr>
          <p:nvPr/>
        </p:nvSpPr>
        <p:spPr bwMode="auto">
          <a:xfrm>
            <a:off x="6069905" y="2303887"/>
            <a:ext cx="2078182" cy="369332"/>
          </a:xfrm>
          <a:prstGeom prst="rect">
            <a:avLst/>
          </a:prstGeom>
          <a:solidFill>
            <a:srgbClr val="FFFF99"/>
          </a:solidFill>
          <a:ln w="9525">
            <a:solidFill>
              <a:schemeClr val="tx1"/>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dirty="0"/>
              <a:t>Random mating</a:t>
            </a:r>
          </a:p>
        </p:txBody>
      </p:sp>
      <p:sp>
        <p:nvSpPr>
          <p:cNvPr id="7" name="Text Box 12">
            <a:extLst>
              <a:ext uri="{FF2B5EF4-FFF2-40B4-BE49-F238E27FC236}">
                <a16:creationId xmlns:a16="http://schemas.microsoft.com/office/drawing/2014/main" id="{781E8BDC-745E-7677-4365-E8570577613B}"/>
              </a:ext>
            </a:extLst>
          </p:cNvPr>
          <p:cNvSpPr txBox="1">
            <a:spLocks noChangeArrowheads="1"/>
          </p:cNvSpPr>
          <p:nvPr/>
        </p:nvSpPr>
        <p:spPr bwMode="auto">
          <a:xfrm>
            <a:off x="783784" y="2303331"/>
            <a:ext cx="4532010" cy="369332"/>
          </a:xfrm>
          <a:prstGeom prst="rect">
            <a:avLst/>
          </a:prstGeom>
          <a:solidFill>
            <a:srgbClr val="FF66FF"/>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i="1" dirty="0"/>
              <a:t>No migration in or out of the population</a:t>
            </a:r>
          </a:p>
        </p:txBody>
      </p:sp>
      <p:sp>
        <p:nvSpPr>
          <p:cNvPr id="8" name="Text Box 7">
            <a:extLst>
              <a:ext uri="{FF2B5EF4-FFF2-40B4-BE49-F238E27FC236}">
                <a16:creationId xmlns:a16="http://schemas.microsoft.com/office/drawing/2014/main" id="{E0BA69F0-79E4-6A9F-0F38-C08D548A1127}"/>
              </a:ext>
            </a:extLst>
          </p:cNvPr>
          <p:cNvSpPr txBox="1">
            <a:spLocks noChangeArrowheads="1"/>
          </p:cNvSpPr>
          <p:nvPr/>
        </p:nvSpPr>
        <p:spPr bwMode="auto">
          <a:xfrm>
            <a:off x="755576" y="1691680"/>
            <a:ext cx="5135729" cy="36933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GB" sz="1800" b="1" dirty="0"/>
              <a:t>Non overlapping generations; </a:t>
            </a:r>
            <a:r>
              <a:rPr lang="en-GB" sz="1800" b="1" i="1" dirty="0"/>
              <a:t>equal sex ratio</a:t>
            </a:r>
            <a:endParaRPr lang="en-GB" sz="1800" i="1" dirty="0"/>
          </a:p>
        </p:txBody>
      </p:sp>
      <p:sp>
        <p:nvSpPr>
          <p:cNvPr id="10" name="TextBox 9">
            <a:extLst>
              <a:ext uri="{FF2B5EF4-FFF2-40B4-BE49-F238E27FC236}">
                <a16:creationId xmlns:a16="http://schemas.microsoft.com/office/drawing/2014/main" id="{44A2EB68-49E7-953D-A764-0745971A357D}"/>
              </a:ext>
            </a:extLst>
          </p:cNvPr>
          <p:cNvSpPr txBox="1"/>
          <p:nvPr/>
        </p:nvSpPr>
        <p:spPr>
          <a:xfrm>
            <a:off x="755576" y="4925140"/>
            <a:ext cx="7272808" cy="1569660"/>
          </a:xfrm>
          <a:prstGeom prst="rect">
            <a:avLst/>
          </a:prstGeom>
          <a:noFill/>
        </p:spPr>
        <p:txBody>
          <a:bodyPr wrap="square">
            <a:spAutoFit/>
          </a:bodyPr>
          <a:lstStyle/>
          <a:p>
            <a:r>
              <a:rPr lang="en-GB" altLang="en-US" sz="2400" dirty="0">
                <a:solidFill>
                  <a:srgbClr val="000000"/>
                </a:solidFill>
                <a:latin typeface="Arial" charset="0"/>
              </a:rPr>
              <a:t>• the expected allele frequencies can be calculated. If the expected and observed allele frequencies are significantly different then one or more of the conditions above have not been met</a:t>
            </a:r>
            <a:endParaRPr lang="en-US" dirty="0"/>
          </a:p>
        </p:txBody>
      </p:sp>
    </p:spTree>
    <p:extLst>
      <p:ext uri="{BB962C8B-B14F-4D97-AF65-F5344CB8AC3E}">
        <p14:creationId xmlns:p14="http://schemas.microsoft.com/office/powerpoint/2010/main" val="40744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00124-C341-DC42-F671-8A6C914B435F}"/>
              </a:ext>
            </a:extLst>
          </p:cNvPr>
          <p:cNvSpPr txBox="1"/>
          <p:nvPr/>
        </p:nvSpPr>
        <p:spPr>
          <a:xfrm>
            <a:off x="1259632" y="548680"/>
            <a:ext cx="6768752" cy="646331"/>
          </a:xfrm>
          <a:prstGeom prst="rect">
            <a:avLst/>
          </a:prstGeom>
          <a:noFill/>
        </p:spPr>
        <p:txBody>
          <a:bodyPr wrap="square">
            <a:spAutoFit/>
          </a:bodyPr>
          <a:lstStyle/>
          <a:p>
            <a:r>
              <a:rPr lang="en-GB" altLang="en-US" sz="3600" dirty="0">
                <a:solidFill>
                  <a:srgbClr val="FF3300"/>
                </a:solidFill>
                <a:latin typeface="Arial" charset="0"/>
              </a:rPr>
              <a:t>Calculating allele frequencies</a:t>
            </a:r>
            <a:endParaRPr lang="en-US" sz="3600" dirty="0"/>
          </a:p>
        </p:txBody>
      </p:sp>
      <p:graphicFrame>
        <p:nvGraphicFramePr>
          <p:cNvPr id="4" name="Content Placeholder 6">
            <a:extLst>
              <a:ext uri="{FF2B5EF4-FFF2-40B4-BE49-F238E27FC236}">
                <a16:creationId xmlns:a16="http://schemas.microsoft.com/office/drawing/2014/main" id="{39093993-0F7B-F9CE-44A0-3308DF19BB24}"/>
              </a:ext>
            </a:extLst>
          </p:cNvPr>
          <p:cNvGraphicFramePr>
            <a:graphicFrameLocks/>
          </p:cNvGraphicFramePr>
          <p:nvPr>
            <p:extLst>
              <p:ext uri="{D42A27DB-BD31-4B8C-83A1-F6EECF244321}">
                <p14:modId xmlns:p14="http://schemas.microsoft.com/office/powerpoint/2010/main" val="1073231921"/>
              </p:ext>
            </p:extLst>
          </p:nvPr>
        </p:nvGraphicFramePr>
        <p:xfrm>
          <a:off x="529208" y="1628800"/>
          <a:ext cx="8229600" cy="2407920"/>
        </p:xfrm>
        <a:graphic>
          <a:graphicData uri="http://schemas.openxmlformats.org/drawingml/2006/table">
            <a:tbl>
              <a:tblPr/>
              <a:tblGrid>
                <a:gridCol w="1752600">
                  <a:extLst>
                    <a:ext uri="{9D8B030D-6E8A-4147-A177-3AD203B41FA5}">
                      <a16:colId xmlns:a16="http://schemas.microsoft.com/office/drawing/2014/main" val="20000"/>
                    </a:ext>
                  </a:extLst>
                </a:gridCol>
                <a:gridCol w="153987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Genotypes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AA</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Total</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No. individuals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6</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ＭＳ Ｐゴシック" charset="0"/>
                          <a:cs typeface="Arial" panose="020B0604020202020204" pitchFamily="34" charset="0"/>
                        </a:rPr>
                        <a:t>20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14</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9E73"/>
                          </a:solidFill>
                          <a:effectLst/>
                          <a:latin typeface="Arial" panose="020B0604020202020204" pitchFamily="34" charset="0"/>
                          <a:ea typeface="ＭＳ Ｐゴシック" charset="0"/>
                          <a:cs typeface="Arial" panose="020B0604020202020204" pitchFamily="34" charset="0"/>
                        </a:rPr>
                        <a:t>Genotype frequency</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6/40=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0.15</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20/40=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0.50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14/40=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0.35</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40</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1</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936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a:extLst>
              <a:ext uri="{FF2B5EF4-FFF2-40B4-BE49-F238E27FC236}">
                <a16:creationId xmlns:a16="http://schemas.microsoft.com/office/drawing/2014/main" id="{AF6DAD54-04A7-CD2C-687E-351CEBAA640F}"/>
              </a:ext>
            </a:extLst>
          </p:cNvPr>
          <p:cNvGraphicFramePr>
            <a:graphicFrameLocks/>
          </p:cNvGraphicFramePr>
          <p:nvPr>
            <p:extLst>
              <p:ext uri="{D42A27DB-BD31-4B8C-83A1-F6EECF244321}">
                <p14:modId xmlns:p14="http://schemas.microsoft.com/office/powerpoint/2010/main" val="2754966139"/>
              </p:ext>
            </p:extLst>
          </p:nvPr>
        </p:nvGraphicFramePr>
        <p:xfrm>
          <a:off x="527759" y="836712"/>
          <a:ext cx="8229600" cy="2407920"/>
        </p:xfrm>
        <a:graphic>
          <a:graphicData uri="http://schemas.openxmlformats.org/drawingml/2006/table">
            <a:tbl>
              <a:tblPr/>
              <a:tblGrid>
                <a:gridCol w="1752600">
                  <a:extLst>
                    <a:ext uri="{9D8B030D-6E8A-4147-A177-3AD203B41FA5}">
                      <a16:colId xmlns:a16="http://schemas.microsoft.com/office/drawing/2014/main" val="20000"/>
                    </a:ext>
                  </a:extLst>
                </a:gridCol>
                <a:gridCol w="153987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Genotypes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AA</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Total</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No. individuals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20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ＭＳ Ｐゴシック" charset="0"/>
                          <a:cs typeface="Arial" panose="020B0604020202020204" pitchFamily="34" charset="0"/>
                        </a:rPr>
                        <a:t>20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9E73"/>
                          </a:solidFill>
                          <a:effectLst/>
                          <a:latin typeface="Arial" panose="020B0604020202020204" pitchFamily="34" charset="0"/>
                          <a:ea typeface="ＭＳ Ｐゴシック" charset="0"/>
                          <a:cs typeface="Arial" panose="020B0604020202020204" pitchFamily="34" charset="0"/>
                        </a:rPr>
                        <a:t>Genotype frequency</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20/40=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0.5</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20/40=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0.50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40</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1</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 name="Content Placeholder 6">
            <a:extLst>
              <a:ext uri="{FF2B5EF4-FFF2-40B4-BE49-F238E27FC236}">
                <a16:creationId xmlns:a16="http://schemas.microsoft.com/office/drawing/2014/main" id="{0179173F-0DA3-DB49-B6D9-17A5E2BB4B95}"/>
              </a:ext>
            </a:extLst>
          </p:cNvPr>
          <p:cNvGraphicFramePr>
            <a:graphicFrameLocks/>
          </p:cNvGraphicFramePr>
          <p:nvPr>
            <p:extLst>
              <p:ext uri="{D42A27DB-BD31-4B8C-83A1-F6EECF244321}">
                <p14:modId xmlns:p14="http://schemas.microsoft.com/office/powerpoint/2010/main" val="2854133589"/>
              </p:ext>
            </p:extLst>
          </p:nvPr>
        </p:nvGraphicFramePr>
        <p:xfrm>
          <a:off x="539552" y="3813805"/>
          <a:ext cx="8229600" cy="2743195"/>
        </p:xfrm>
        <a:graphic>
          <a:graphicData uri="http://schemas.openxmlformats.org/drawingml/2006/table">
            <a:tbl>
              <a:tblPr/>
              <a:tblGrid>
                <a:gridCol w="1752600">
                  <a:extLst>
                    <a:ext uri="{9D8B030D-6E8A-4147-A177-3AD203B41FA5}">
                      <a16:colId xmlns:a16="http://schemas.microsoft.com/office/drawing/2014/main" val="20000"/>
                    </a:ext>
                  </a:extLst>
                </a:gridCol>
                <a:gridCol w="153987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7315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Genotypes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AA</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err="1">
                          <a:ln>
                            <a:noFill/>
                          </a:ln>
                          <a:solidFill>
                            <a:srgbClr val="9B30FF"/>
                          </a:solidFill>
                          <a:effectLst/>
                          <a:latin typeface="Arial" panose="020B0604020202020204" pitchFamily="34" charset="0"/>
                          <a:ea typeface="ＭＳ Ｐゴシック" charset="0"/>
                          <a:cs typeface="Arial" panose="020B0604020202020204" pitchFamily="34" charset="0"/>
                        </a:rPr>
                        <a:t>aa</a:t>
                      </a:r>
                      <a:endParaRPr kumimoji="0" lang="en-US" sz="2000" b="1" i="1"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B30FF"/>
                          </a:solidFill>
                          <a:effectLst/>
                          <a:latin typeface="Arial" panose="020B0604020202020204" pitchFamily="34" charset="0"/>
                          <a:ea typeface="ＭＳ Ｐゴシック" charset="0"/>
                          <a:cs typeface="Arial" panose="020B0604020202020204" pitchFamily="34" charset="0"/>
                        </a:rPr>
                        <a:t>Total</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No. individuals</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9E73"/>
                          </a:solidFill>
                          <a:effectLst/>
                          <a:latin typeface="Arial" panose="020B0604020202020204" pitchFamily="34" charset="0"/>
                          <a:ea typeface="ＭＳ Ｐゴシック" charset="0"/>
                          <a:cs typeface="Arial" panose="020B0604020202020204" pitchFamily="34" charset="0"/>
                        </a:rPr>
                        <a:t>Genotype frequency</a:t>
                      </a: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40/40=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1.0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err="1">
                          <a:ln>
                            <a:noFill/>
                          </a:ln>
                          <a:solidFill>
                            <a:schemeClr val="tx1"/>
                          </a:solidFill>
                          <a:effectLst/>
                          <a:latin typeface="Arial" panose="020B0604020202020204" pitchFamily="34" charset="0"/>
                          <a:ea typeface="ＭＳ Ｐゴシック" charset="0"/>
                          <a:cs typeface="Arial" panose="020B0604020202020204" pitchFamily="34" charset="0"/>
                        </a:rPr>
                        <a:t>aa</a:t>
                      </a: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0/40=</a:t>
                      </a:r>
                      <a:r>
                        <a:rPr kumimoji="0" lang="en-US" sz="20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0.0</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40</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Total = 1</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endParaRPr>
                    </a:p>
                  </a:txBody>
                  <a:tcPr marL="53848" marR="538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6CE0DBF7-1DE3-4521-BF12-383BFDCC043E}"/>
              </a:ext>
            </a:extLst>
          </p:cNvPr>
          <p:cNvSpPr txBox="1"/>
          <p:nvPr/>
        </p:nvSpPr>
        <p:spPr>
          <a:xfrm>
            <a:off x="539552" y="3352140"/>
            <a:ext cx="4572000" cy="461665"/>
          </a:xfrm>
          <a:prstGeom prst="rect">
            <a:avLst/>
          </a:prstGeom>
          <a:noFill/>
        </p:spPr>
        <p:txBody>
          <a:bodyPr wrap="square">
            <a:spAutoFit/>
          </a:bodyPr>
          <a:lstStyle/>
          <a:p>
            <a:r>
              <a:rPr lang="en-GB" dirty="0">
                <a:latin typeface="Arial" panose="020B0604020202020204" pitchFamily="34" charset="0"/>
                <a:ea typeface="Arial" charset="0"/>
                <a:cs typeface="Arial" panose="020B0604020202020204" pitchFamily="34" charset="0"/>
              </a:rPr>
              <a:t>or</a:t>
            </a:r>
            <a:endParaRPr lang="en-US" dirty="0"/>
          </a:p>
        </p:txBody>
      </p:sp>
      <p:sp>
        <p:nvSpPr>
          <p:cNvPr id="7" name="TextBox 6">
            <a:extLst>
              <a:ext uri="{FF2B5EF4-FFF2-40B4-BE49-F238E27FC236}">
                <a16:creationId xmlns:a16="http://schemas.microsoft.com/office/drawing/2014/main" id="{B71F7E7A-A0F7-67F7-F611-AE810F17BFEA}"/>
              </a:ext>
            </a:extLst>
          </p:cNvPr>
          <p:cNvSpPr txBox="1"/>
          <p:nvPr/>
        </p:nvSpPr>
        <p:spPr>
          <a:xfrm>
            <a:off x="467544" y="147280"/>
            <a:ext cx="4572000" cy="461665"/>
          </a:xfrm>
          <a:prstGeom prst="rect">
            <a:avLst/>
          </a:prstGeom>
          <a:noFill/>
        </p:spPr>
        <p:txBody>
          <a:bodyPr wrap="square">
            <a:spAutoFit/>
          </a:bodyPr>
          <a:lstStyle/>
          <a:p>
            <a:r>
              <a:rPr lang="en-GB" sz="2400" dirty="0">
                <a:latin typeface="Arial" panose="020B0604020202020204" pitchFamily="34" charset="0"/>
                <a:ea typeface="Arial" charset="0"/>
                <a:cs typeface="Arial" panose="020B0604020202020204" pitchFamily="34" charset="0"/>
              </a:rPr>
              <a:t>Now consider</a:t>
            </a:r>
            <a:endParaRPr lang="en-US" dirty="0"/>
          </a:p>
        </p:txBody>
      </p:sp>
    </p:spTree>
    <p:extLst>
      <p:ext uri="{BB962C8B-B14F-4D97-AF65-F5344CB8AC3E}">
        <p14:creationId xmlns:p14="http://schemas.microsoft.com/office/powerpoint/2010/main" val="773780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A2BEA-5133-138F-B6E2-8A79F1F005DB}"/>
              </a:ext>
            </a:extLst>
          </p:cNvPr>
          <p:cNvSpPr txBox="1"/>
          <p:nvPr/>
        </p:nvSpPr>
        <p:spPr>
          <a:xfrm>
            <a:off x="971600" y="692696"/>
            <a:ext cx="7344816" cy="646331"/>
          </a:xfrm>
          <a:prstGeom prst="rect">
            <a:avLst/>
          </a:prstGeom>
          <a:noFill/>
        </p:spPr>
        <p:txBody>
          <a:bodyPr wrap="square">
            <a:spAutoFit/>
          </a:bodyPr>
          <a:lstStyle/>
          <a:p>
            <a:pPr eaLnBrk="1" hangingPunct="1"/>
            <a:r>
              <a:rPr lang="en-GB" sz="3600" kern="0" dirty="0">
                <a:solidFill>
                  <a:srgbClr val="FF0000"/>
                </a:solidFill>
                <a:latin typeface="Arial" panose="020B0604020202020204" pitchFamily="34" charset="0"/>
                <a:cs typeface="Arial" panose="020B0604020202020204" pitchFamily="34" charset="0"/>
              </a:rPr>
              <a:t>Population structure measurement</a:t>
            </a:r>
          </a:p>
        </p:txBody>
      </p:sp>
      <p:sp>
        <p:nvSpPr>
          <p:cNvPr id="5" name="TextBox 4">
            <a:extLst>
              <a:ext uri="{FF2B5EF4-FFF2-40B4-BE49-F238E27FC236}">
                <a16:creationId xmlns:a16="http://schemas.microsoft.com/office/drawing/2014/main" id="{8D05B322-F910-566F-CA4D-689FF71A298A}"/>
              </a:ext>
            </a:extLst>
          </p:cNvPr>
          <p:cNvSpPr txBox="1"/>
          <p:nvPr/>
        </p:nvSpPr>
        <p:spPr>
          <a:xfrm>
            <a:off x="1052482" y="1916832"/>
            <a:ext cx="7039036" cy="1200329"/>
          </a:xfrm>
          <a:prstGeom prst="rect">
            <a:avLst/>
          </a:prstGeom>
          <a:noFill/>
        </p:spPr>
        <p:txBody>
          <a:bodyPr wrap="square">
            <a:spAutoFit/>
          </a:bodyPr>
          <a:lstStyle/>
          <a:p>
            <a:r>
              <a:rPr lang="en-GB" altLang="en-US" sz="2400" dirty="0">
                <a:solidFill>
                  <a:srgbClr val="000000"/>
                </a:solidFill>
                <a:latin typeface="Arial" charset="0"/>
              </a:rPr>
              <a:t>• Differences in population structure can be measured in various ways including </a:t>
            </a:r>
            <a:r>
              <a:rPr lang="en-GB" altLang="en-US" sz="2400" dirty="0" err="1">
                <a:solidFill>
                  <a:srgbClr val="000000"/>
                </a:solidFill>
                <a:latin typeface="Arial" charset="0"/>
              </a:rPr>
              <a:t>Fst</a:t>
            </a:r>
            <a:r>
              <a:rPr lang="en-GB" altLang="en-US" sz="2400" dirty="0">
                <a:solidFill>
                  <a:srgbClr val="000000"/>
                </a:solidFill>
                <a:latin typeface="Arial" charset="0"/>
              </a:rPr>
              <a:t> (fixation index) analysis</a:t>
            </a:r>
            <a:endParaRPr lang="en-US" dirty="0"/>
          </a:p>
        </p:txBody>
      </p:sp>
    </p:spTree>
    <p:extLst>
      <p:ext uri="{BB962C8B-B14F-4D97-AF65-F5344CB8AC3E}">
        <p14:creationId xmlns:p14="http://schemas.microsoft.com/office/powerpoint/2010/main" val="1879185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027"/>
          <p:cNvSpPr>
            <a:spLocks noGrp="1" noChangeArrowheads="1"/>
          </p:cNvSpPr>
          <p:nvPr>
            <p:ph type="title"/>
          </p:nvPr>
        </p:nvSpPr>
        <p:spPr>
          <a:xfrm>
            <a:off x="597741" y="384899"/>
            <a:ext cx="7772400" cy="1143000"/>
          </a:xfrm>
        </p:spPr>
        <p:txBody>
          <a:bodyPr>
            <a:noAutofit/>
          </a:bodyPr>
          <a:lstStyle/>
          <a:p>
            <a:r>
              <a:rPr lang="en-GB" dirty="0">
                <a:solidFill>
                  <a:srgbClr val="FF0000"/>
                </a:solidFill>
                <a:latin typeface="Arial" panose="020B0604020202020204" pitchFamily="34" charset="0"/>
                <a:cs typeface="Arial" panose="020B0604020202020204" pitchFamily="34" charset="0"/>
              </a:rPr>
              <a:t>Migration moves alleles</a:t>
            </a:r>
            <a:br>
              <a:rPr lang="en-GB" dirty="0">
                <a:solidFill>
                  <a:srgbClr val="FF0000"/>
                </a:solidFill>
                <a:latin typeface="Arial" panose="020B0604020202020204" pitchFamily="34" charset="0"/>
                <a:cs typeface="Arial" panose="020B0604020202020204" pitchFamily="34" charset="0"/>
              </a:rPr>
            </a:br>
            <a:endParaRPr lang="en-GB" dirty="0">
              <a:solidFill>
                <a:srgbClr val="FF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endParaRPr lang="en-US" dirty="0"/>
          </a:p>
        </p:txBody>
      </p:sp>
      <p:grpSp>
        <p:nvGrpSpPr>
          <p:cNvPr id="33797" name="Group 1032"/>
          <p:cNvGrpSpPr>
            <a:grpSpLocks/>
          </p:cNvGrpSpPr>
          <p:nvPr/>
        </p:nvGrpSpPr>
        <p:grpSpPr bwMode="auto">
          <a:xfrm>
            <a:off x="1797446" y="2127421"/>
            <a:ext cx="918403" cy="835082"/>
            <a:chOff x="521" y="1207"/>
            <a:chExt cx="590" cy="591"/>
          </a:xfrm>
        </p:grpSpPr>
        <p:sp>
          <p:nvSpPr>
            <p:cNvPr id="33931" name="Oval 1034"/>
            <p:cNvSpPr>
              <a:spLocks noChangeArrowheads="1"/>
            </p:cNvSpPr>
            <p:nvPr/>
          </p:nvSpPr>
          <p:spPr bwMode="auto">
            <a:xfrm>
              <a:off x="612" y="1207"/>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2" name="Oval 1035"/>
            <p:cNvSpPr>
              <a:spLocks noChangeArrowheads="1"/>
            </p:cNvSpPr>
            <p:nvPr/>
          </p:nvSpPr>
          <p:spPr bwMode="auto">
            <a:xfrm>
              <a:off x="703" y="1207"/>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3" name="Oval 1036"/>
            <p:cNvSpPr>
              <a:spLocks noChangeArrowheads="1"/>
            </p:cNvSpPr>
            <p:nvPr/>
          </p:nvSpPr>
          <p:spPr bwMode="auto">
            <a:xfrm>
              <a:off x="748" y="1343"/>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4" name="Oval 1037"/>
            <p:cNvSpPr>
              <a:spLocks noChangeArrowheads="1"/>
            </p:cNvSpPr>
            <p:nvPr/>
          </p:nvSpPr>
          <p:spPr bwMode="auto">
            <a:xfrm>
              <a:off x="839" y="1343"/>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5" name="Oval 1038"/>
            <p:cNvSpPr>
              <a:spLocks noChangeArrowheads="1"/>
            </p:cNvSpPr>
            <p:nvPr/>
          </p:nvSpPr>
          <p:spPr bwMode="auto">
            <a:xfrm>
              <a:off x="884" y="1479"/>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6" name="Oval 1039"/>
            <p:cNvSpPr>
              <a:spLocks noChangeArrowheads="1"/>
            </p:cNvSpPr>
            <p:nvPr/>
          </p:nvSpPr>
          <p:spPr bwMode="auto">
            <a:xfrm>
              <a:off x="975" y="1479"/>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937" name="Group 1040"/>
            <p:cNvGrpSpPr>
              <a:grpSpLocks/>
            </p:cNvGrpSpPr>
            <p:nvPr/>
          </p:nvGrpSpPr>
          <p:grpSpPr bwMode="auto">
            <a:xfrm>
              <a:off x="521" y="1480"/>
              <a:ext cx="182" cy="46"/>
              <a:chOff x="521" y="1480"/>
              <a:chExt cx="182" cy="46"/>
            </a:xfrm>
          </p:grpSpPr>
          <p:sp>
            <p:nvSpPr>
              <p:cNvPr id="33949" name="Oval 1041"/>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50" name="Oval 1042"/>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sp>
          <p:nvSpPr>
            <p:cNvPr id="33938" name="Oval 1043"/>
            <p:cNvSpPr>
              <a:spLocks noChangeArrowheads="1"/>
            </p:cNvSpPr>
            <p:nvPr/>
          </p:nvSpPr>
          <p:spPr bwMode="auto">
            <a:xfrm>
              <a:off x="1020" y="1615"/>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39" name="Oval 1044"/>
            <p:cNvSpPr>
              <a:spLocks noChangeArrowheads="1"/>
            </p:cNvSpPr>
            <p:nvPr/>
          </p:nvSpPr>
          <p:spPr bwMode="auto">
            <a:xfrm>
              <a:off x="930" y="1616"/>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940" name="Group 1045"/>
            <p:cNvGrpSpPr>
              <a:grpSpLocks/>
            </p:cNvGrpSpPr>
            <p:nvPr/>
          </p:nvGrpSpPr>
          <p:grpSpPr bwMode="auto">
            <a:xfrm>
              <a:off x="612" y="1661"/>
              <a:ext cx="182" cy="46"/>
              <a:chOff x="521" y="1480"/>
              <a:chExt cx="182" cy="46"/>
            </a:xfrm>
          </p:grpSpPr>
          <p:sp>
            <p:nvSpPr>
              <p:cNvPr id="33947" name="Oval 1046"/>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48" name="Oval 1047"/>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941" name="Group 1048"/>
            <p:cNvGrpSpPr>
              <a:grpSpLocks/>
            </p:cNvGrpSpPr>
            <p:nvPr/>
          </p:nvGrpSpPr>
          <p:grpSpPr bwMode="auto">
            <a:xfrm>
              <a:off x="521" y="1344"/>
              <a:ext cx="182" cy="46"/>
              <a:chOff x="521" y="1480"/>
              <a:chExt cx="182" cy="46"/>
            </a:xfrm>
          </p:grpSpPr>
          <p:sp>
            <p:nvSpPr>
              <p:cNvPr id="33945" name="Oval 1049"/>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46" name="Oval 1050"/>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942" name="Group 1051"/>
            <p:cNvGrpSpPr>
              <a:grpSpLocks/>
            </p:cNvGrpSpPr>
            <p:nvPr/>
          </p:nvGrpSpPr>
          <p:grpSpPr bwMode="auto">
            <a:xfrm>
              <a:off x="793" y="1752"/>
              <a:ext cx="182" cy="46"/>
              <a:chOff x="521" y="1480"/>
              <a:chExt cx="182" cy="46"/>
            </a:xfrm>
          </p:grpSpPr>
          <p:sp>
            <p:nvSpPr>
              <p:cNvPr id="33943" name="Oval 1052"/>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44" name="Oval 1053"/>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sp>
        <p:nvSpPr>
          <p:cNvPr id="33799" name="Oval 1057"/>
          <p:cNvSpPr>
            <a:spLocks noChangeArrowheads="1"/>
          </p:cNvSpPr>
          <p:nvPr/>
        </p:nvSpPr>
        <p:spPr bwMode="auto">
          <a:xfrm>
            <a:off x="1925242" y="3790950"/>
            <a:ext cx="135731" cy="6786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00" name="Oval 1058"/>
          <p:cNvSpPr>
            <a:spLocks noChangeArrowheads="1"/>
          </p:cNvSpPr>
          <p:nvPr/>
        </p:nvSpPr>
        <p:spPr bwMode="auto">
          <a:xfrm>
            <a:off x="2060974" y="3790950"/>
            <a:ext cx="134540" cy="6786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01" name="Oval 1059"/>
          <p:cNvSpPr>
            <a:spLocks noChangeArrowheads="1"/>
          </p:cNvSpPr>
          <p:nvPr/>
        </p:nvSpPr>
        <p:spPr bwMode="auto">
          <a:xfrm>
            <a:off x="2127649" y="3992167"/>
            <a:ext cx="134540" cy="6905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02" name="Oval 1060"/>
          <p:cNvSpPr>
            <a:spLocks noChangeArrowheads="1"/>
          </p:cNvSpPr>
          <p:nvPr/>
        </p:nvSpPr>
        <p:spPr bwMode="auto">
          <a:xfrm>
            <a:off x="2262188" y="3992167"/>
            <a:ext cx="134541" cy="6905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03" name="Oval 1061"/>
          <p:cNvSpPr>
            <a:spLocks noChangeArrowheads="1"/>
          </p:cNvSpPr>
          <p:nvPr/>
        </p:nvSpPr>
        <p:spPr bwMode="auto">
          <a:xfrm>
            <a:off x="2328863" y="4194574"/>
            <a:ext cx="134541" cy="67865"/>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04" name="Oval 1062"/>
          <p:cNvSpPr>
            <a:spLocks noChangeArrowheads="1"/>
          </p:cNvSpPr>
          <p:nvPr/>
        </p:nvSpPr>
        <p:spPr bwMode="auto">
          <a:xfrm>
            <a:off x="2463405" y="4194574"/>
            <a:ext cx="135731" cy="67865"/>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05" name="Group 1063"/>
          <p:cNvGrpSpPr>
            <a:grpSpLocks/>
          </p:cNvGrpSpPr>
          <p:nvPr/>
        </p:nvGrpSpPr>
        <p:grpSpPr bwMode="auto">
          <a:xfrm>
            <a:off x="1790701" y="4195763"/>
            <a:ext cx="270272" cy="67866"/>
            <a:chOff x="521" y="1480"/>
            <a:chExt cx="182" cy="46"/>
          </a:xfrm>
        </p:grpSpPr>
        <p:sp>
          <p:nvSpPr>
            <p:cNvPr id="33928" name="Oval 1064"/>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29" name="Oval 1065"/>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06" name="Group 1083"/>
          <p:cNvGrpSpPr>
            <a:grpSpLocks/>
          </p:cNvGrpSpPr>
          <p:nvPr/>
        </p:nvGrpSpPr>
        <p:grpSpPr bwMode="auto">
          <a:xfrm>
            <a:off x="2396730" y="4395789"/>
            <a:ext cx="269081" cy="70247"/>
            <a:chOff x="931" y="2850"/>
            <a:chExt cx="181" cy="47"/>
          </a:xfrm>
        </p:grpSpPr>
        <p:sp>
          <p:nvSpPr>
            <p:cNvPr id="33926" name="Oval 1066"/>
            <p:cNvSpPr>
              <a:spLocks noChangeArrowheads="1"/>
            </p:cNvSpPr>
            <p:nvPr/>
          </p:nvSpPr>
          <p:spPr bwMode="auto">
            <a:xfrm>
              <a:off x="1021" y="285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27" name="Oval 1067"/>
            <p:cNvSpPr>
              <a:spLocks noChangeArrowheads="1"/>
            </p:cNvSpPr>
            <p:nvPr/>
          </p:nvSpPr>
          <p:spPr bwMode="auto">
            <a:xfrm>
              <a:off x="931" y="2851"/>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07" name="Group 1068"/>
          <p:cNvGrpSpPr>
            <a:grpSpLocks/>
          </p:cNvGrpSpPr>
          <p:nvPr/>
        </p:nvGrpSpPr>
        <p:grpSpPr bwMode="auto">
          <a:xfrm>
            <a:off x="1925241" y="4463655"/>
            <a:ext cx="270272" cy="69056"/>
            <a:chOff x="521" y="1480"/>
            <a:chExt cx="182" cy="46"/>
          </a:xfrm>
        </p:grpSpPr>
        <p:sp>
          <p:nvSpPr>
            <p:cNvPr id="33924" name="Oval 1069"/>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25" name="Oval 1070"/>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08" name="Group 1071"/>
          <p:cNvGrpSpPr>
            <a:grpSpLocks/>
          </p:cNvGrpSpPr>
          <p:nvPr/>
        </p:nvGrpSpPr>
        <p:grpSpPr bwMode="auto">
          <a:xfrm>
            <a:off x="1790701" y="3994549"/>
            <a:ext cx="270272" cy="67865"/>
            <a:chOff x="521" y="1480"/>
            <a:chExt cx="182" cy="46"/>
          </a:xfrm>
        </p:grpSpPr>
        <p:sp>
          <p:nvSpPr>
            <p:cNvPr id="33922" name="Oval 1072"/>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23" name="Oval 1073"/>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09" name="Group 1074"/>
          <p:cNvGrpSpPr>
            <a:grpSpLocks/>
          </p:cNvGrpSpPr>
          <p:nvPr/>
        </p:nvGrpSpPr>
        <p:grpSpPr bwMode="auto">
          <a:xfrm>
            <a:off x="2194324" y="4599386"/>
            <a:ext cx="269081" cy="67865"/>
            <a:chOff x="521" y="1480"/>
            <a:chExt cx="182" cy="46"/>
          </a:xfrm>
        </p:grpSpPr>
        <p:sp>
          <p:nvSpPr>
            <p:cNvPr id="33920" name="Oval 1075"/>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21" name="Oval 1076"/>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10" name="Group 1186"/>
          <p:cNvGrpSpPr>
            <a:grpSpLocks/>
          </p:cNvGrpSpPr>
          <p:nvPr/>
        </p:nvGrpSpPr>
        <p:grpSpPr bwMode="auto">
          <a:xfrm>
            <a:off x="2400301" y="3371851"/>
            <a:ext cx="216694" cy="54769"/>
            <a:chOff x="917" y="2064"/>
            <a:chExt cx="182" cy="46"/>
          </a:xfrm>
        </p:grpSpPr>
        <p:sp>
          <p:nvSpPr>
            <p:cNvPr id="33918" name="Oval 1078"/>
            <p:cNvSpPr>
              <a:spLocks noChangeArrowheads="1"/>
            </p:cNvSpPr>
            <p:nvPr/>
          </p:nvSpPr>
          <p:spPr bwMode="auto">
            <a:xfrm>
              <a:off x="917" y="206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19" name="Oval 1079"/>
            <p:cNvSpPr>
              <a:spLocks noChangeArrowheads="1"/>
            </p:cNvSpPr>
            <p:nvPr/>
          </p:nvSpPr>
          <p:spPr bwMode="auto">
            <a:xfrm>
              <a:off x="1008" y="206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11" name="Group 1080"/>
          <p:cNvGrpSpPr>
            <a:grpSpLocks/>
          </p:cNvGrpSpPr>
          <p:nvPr/>
        </p:nvGrpSpPr>
        <p:grpSpPr bwMode="auto">
          <a:xfrm>
            <a:off x="2400301" y="3486151"/>
            <a:ext cx="216694" cy="54769"/>
            <a:chOff x="521" y="1480"/>
            <a:chExt cx="182" cy="46"/>
          </a:xfrm>
        </p:grpSpPr>
        <p:sp>
          <p:nvSpPr>
            <p:cNvPr id="33916" name="Oval 1081"/>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17" name="Oval 1082"/>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12" name="Group 1084"/>
          <p:cNvGrpSpPr>
            <a:grpSpLocks/>
          </p:cNvGrpSpPr>
          <p:nvPr/>
        </p:nvGrpSpPr>
        <p:grpSpPr bwMode="auto">
          <a:xfrm>
            <a:off x="2400300" y="3257551"/>
            <a:ext cx="215504" cy="55960"/>
            <a:chOff x="931" y="2850"/>
            <a:chExt cx="181" cy="47"/>
          </a:xfrm>
        </p:grpSpPr>
        <p:sp>
          <p:nvSpPr>
            <p:cNvPr id="33914" name="Oval 1085"/>
            <p:cNvSpPr>
              <a:spLocks noChangeArrowheads="1"/>
            </p:cNvSpPr>
            <p:nvPr/>
          </p:nvSpPr>
          <p:spPr bwMode="auto">
            <a:xfrm>
              <a:off x="1021" y="285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15" name="Oval 1086"/>
            <p:cNvSpPr>
              <a:spLocks noChangeArrowheads="1"/>
            </p:cNvSpPr>
            <p:nvPr/>
          </p:nvSpPr>
          <p:spPr bwMode="auto">
            <a:xfrm>
              <a:off x="931" y="2851"/>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sp>
        <p:nvSpPr>
          <p:cNvPr id="33818" name="Line 1183"/>
          <p:cNvSpPr>
            <a:spLocks noChangeShapeType="1"/>
          </p:cNvSpPr>
          <p:nvPr/>
        </p:nvSpPr>
        <p:spPr bwMode="auto">
          <a:xfrm>
            <a:off x="2080749" y="5278041"/>
            <a:ext cx="4148601" cy="0"/>
          </a:xfrm>
          <a:prstGeom prst="line">
            <a:avLst/>
          </a:prstGeom>
          <a:noFill/>
          <a:ln w="476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800" dirty="0">
              <a:latin typeface="Arial" panose="020B0604020202020204" pitchFamily="34" charset="0"/>
              <a:cs typeface="Arial" panose="020B0604020202020204" pitchFamily="34" charset="0"/>
            </a:endParaRPr>
          </a:p>
        </p:txBody>
      </p:sp>
      <p:sp>
        <p:nvSpPr>
          <p:cNvPr id="33819" name="Text Box 1184"/>
          <p:cNvSpPr txBox="1">
            <a:spLocks noChangeArrowheads="1"/>
          </p:cNvSpPr>
          <p:nvPr/>
        </p:nvSpPr>
        <p:spPr bwMode="auto">
          <a:xfrm>
            <a:off x="6240067" y="5129214"/>
            <a:ext cx="601447"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GB" sz="1500" dirty="0">
                <a:latin typeface="Arial" panose="020B0604020202020204" pitchFamily="34" charset="0"/>
                <a:cs typeface="Arial" panose="020B0604020202020204" pitchFamily="34" charset="0"/>
              </a:rPr>
              <a:t> time</a:t>
            </a:r>
          </a:p>
        </p:txBody>
      </p:sp>
      <p:sp>
        <p:nvSpPr>
          <p:cNvPr id="74782" name="Text Box 1190"/>
          <p:cNvSpPr txBox="1">
            <a:spLocks noChangeArrowheads="1"/>
          </p:cNvSpPr>
          <p:nvPr/>
        </p:nvSpPr>
        <p:spPr bwMode="auto">
          <a:xfrm>
            <a:off x="1" y="5562169"/>
            <a:ext cx="9143999" cy="46166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buFontTx/>
              <a:buChar char="•"/>
              <a:defRPr/>
            </a:pPr>
            <a:r>
              <a:rPr lang="en-GB" sz="1200" dirty="0">
                <a:solidFill>
                  <a:srgbClr val="000000"/>
                </a:solidFill>
              </a:rPr>
              <a:t>neutral loci such as allozymes/ microsatellite markers used to measure extent of allelic differentiation between populations due to drift by measuring levels of heterozygosity to estimate F</a:t>
            </a:r>
            <a:r>
              <a:rPr lang="en-GB" sz="1200" baseline="-25000" dirty="0">
                <a:solidFill>
                  <a:srgbClr val="000000"/>
                </a:solidFill>
              </a:rPr>
              <a:t>ST</a:t>
            </a:r>
            <a:r>
              <a:rPr lang="en-GB" sz="1200" dirty="0">
                <a:solidFill>
                  <a:srgbClr val="000000"/>
                </a:solidFill>
              </a:rPr>
              <a:t> </a:t>
            </a:r>
          </a:p>
        </p:txBody>
      </p:sp>
      <p:grpSp>
        <p:nvGrpSpPr>
          <p:cNvPr id="4" name="Group 3"/>
          <p:cNvGrpSpPr/>
          <p:nvPr/>
        </p:nvGrpSpPr>
        <p:grpSpPr>
          <a:xfrm>
            <a:off x="935324" y="3181698"/>
            <a:ext cx="1237568" cy="362793"/>
            <a:chOff x="-276902" y="3099264"/>
            <a:chExt cx="1650090" cy="483724"/>
          </a:xfrm>
        </p:grpSpPr>
        <p:cxnSp>
          <p:nvCxnSpPr>
            <p:cNvPr id="161" name="Straight Arrow Connector 160"/>
            <p:cNvCxnSpPr>
              <a:cxnSpLocks noChangeShapeType="1"/>
            </p:cNvCxnSpPr>
            <p:nvPr/>
          </p:nvCxnSpPr>
          <p:spPr bwMode="auto">
            <a:xfrm rot="5400000">
              <a:off x="1143001" y="3352800"/>
              <a:ext cx="457200" cy="3175"/>
            </a:xfrm>
            <a:prstGeom prst="straightConnector1">
              <a:avLst/>
            </a:prstGeom>
            <a:noFill/>
            <a:ln w="25400">
              <a:solidFill>
                <a:srgbClr val="9B30FF"/>
              </a:solidFill>
              <a:round/>
              <a:headEnd type="arrow" w="med" len="med"/>
              <a:tailEnd type="arrow" w="med" len="med"/>
            </a:ln>
            <a:effectLst>
              <a:outerShdw dist="20000" dir="5400000" rotWithShape="0">
                <a:srgbClr val="808080">
                  <a:alpha val="37999"/>
                </a:srgbClr>
              </a:outerShdw>
            </a:effectLst>
          </p:spPr>
        </p:cxnSp>
        <p:sp>
          <p:nvSpPr>
            <p:cNvPr id="3" name="TextBox 2"/>
            <p:cNvSpPr txBox="1"/>
            <p:nvPr/>
          </p:nvSpPr>
          <p:spPr>
            <a:xfrm>
              <a:off x="-276902" y="3099264"/>
              <a:ext cx="1494426" cy="451405"/>
            </a:xfrm>
            <a:prstGeom prst="rect">
              <a:avLst/>
            </a:prstGeom>
            <a:noFill/>
          </p:spPr>
          <p:txBody>
            <a:bodyPr wrap="none" rtlCol="0">
              <a:spAutoFit/>
            </a:bodyPr>
            <a:lstStyle/>
            <a:p>
              <a:r>
                <a:rPr lang="en-GB" sz="1600" b="1" dirty="0">
                  <a:solidFill>
                    <a:srgbClr val="9B30FF"/>
                  </a:solidFill>
                  <a:latin typeface="Arial" panose="020B0604020202020204" pitchFamily="34" charset="0"/>
                  <a:cs typeface="Arial" panose="020B0604020202020204" pitchFamily="34" charset="0"/>
                </a:rPr>
                <a:t>migration</a:t>
              </a:r>
            </a:p>
          </p:txBody>
        </p:sp>
      </p:grpSp>
      <p:grpSp>
        <p:nvGrpSpPr>
          <p:cNvPr id="6" name="Group 5"/>
          <p:cNvGrpSpPr/>
          <p:nvPr/>
        </p:nvGrpSpPr>
        <p:grpSpPr>
          <a:xfrm>
            <a:off x="2852803" y="2023199"/>
            <a:ext cx="1890648" cy="2800350"/>
            <a:chOff x="2279736" y="1524000"/>
            <a:chExt cx="2520864" cy="3733800"/>
          </a:xfrm>
        </p:grpSpPr>
        <p:sp>
          <p:nvSpPr>
            <p:cNvPr id="33796" name="Rectangle 1030"/>
            <p:cNvSpPr>
              <a:spLocks noChangeArrowheads="1"/>
            </p:cNvSpPr>
            <p:nvPr/>
          </p:nvSpPr>
          <p:spPr bwMode="auto">
            <a:xfrm>
              <a:off x="2438400" y="2895600"/>
              <a:ext cx="228600" cy="457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16" name="Group 1136"/>
            <p:cNvGrpSpPr>
              <a:grpSpLocks/>
            </p:cNvGrpSpPr>
            <p:nvPr/>
          </p:nvGrpSpPr>
          <p:grpSpPr bwMode="auto">
            <a:xfrm>
              <a:off x="3200400" y="1524000"/>
              <a:ext cx="1600200" cy="1371600"/>
              <a:chOff x="431" y="1117"/>
              <a:chExt cx="771" cy="771"/>
            </a:xfrm>
          </p:grpSpPr>
          <p:sp>
            <p:nvSpPr>
              <p:cNvPr id="33850" name="Oval 1137"/>
              <p:cNvSpPr>
                <a:spLocks noChangeArrowheads="1"/>
              </p:cNvSpPr>
              <p:nvPr/>
            </p:nvSpPr>
            <p:spPr bwMode="auto">
              <a:xfrm>
                <a:off x="431" y="1117"/>
                <a:ext cx="771" cy="77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1" name="Oval 1138"/>
              <p:cNvSpPr>
                <a:spLocks noChangeArrowheads="1"/>
              </p:cNvSpPr>
              <p:nvPr/>
            </p:nvSpPr>
            <p:spPr bwMode="auto">
              <a:xfrm>
                <a:off x="612" y="1207"/>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2" name="Oval 1139"/>
              <p:cNvSpPr>
                <a:spLocks noChangeArrowheads="1"/>
              </p:cNvSpPr>
              <p:nvPr/>
            </p:nvSpPr>
            <p:spPr bwMode="auto">
              <a:xfrm>
                <a:off x="703" y="1207"/>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3" name="Oval 1140"/>
              <p:cNvSpPr>
                <a:spLocks noChangeArrowheads="1"/>
              </p:cNvSpPr>
              <p:nvPr/>
            </p:nvSpPr>
            <p:spPr bwMode="auto">
              <a:xfrm>
                <a:off x="748" y="1343"/>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4" name="Oval 1141"/>
              <p:cNvSpPr>
                <a:spLocks noChangeArrowheads="1"/>
              </p:cNvSpPr>
              <p:nvPr/>
            </p:nvSpPr>
            <p:spPr bwMode="auto">
              <a:xfrm>
                <a:off x="839" y="1343"/>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5" name="Oval 1142"/>
              <p:cNvSpPr>
                <a:spLocks noChangeArrowheads="1"/>
              </p:cNvSpPr>
              <p:nvPr/>
            </p:nvSpPr>
            <p:spPr bwMode="auto">
              <a:xfrm>
                <a:off x="884" y="1479"/>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6" name="Oval 1143"/>
              <p:cNvSpPr>
                <a:spLocks noChangeArrowheads="1"/>
              </p:cNvSpPr>
              <p:nvPr/>
            </p:nvSpPr>
            <p:spPr bwMode="auto">
              <a:xfrm>
                <a:off x="975" y="1479"/>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57" name="Group 1144"/>
              <p:cNvGrpSpPr>
                <a:grpSpLocks/>
              </p:cNvGrpSpPr>
              <p:nvPr/>
            </p:nvGrpSpPr>
            <p:grpSpPr bwMode="auto">
              <a:xfrm>
                <a:off x="521" y="1480"/>
                <a:ext cx="182" cy="46"/>
                <a:chOff x="521" y="1480"/>
                <a:chExt cx="182" cy="46"/>
              </a:xfrm>
            </p:grpSpPr>
            <p:sp>
              <p:nvSpPr>
                <p:cNvPr id="33869" name="Oval 1145"/>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0" name="Oval 1146"/>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sp>
            <p:nvSpPr>
              <p:cNvPr id="33858" name="Oval 1147"/>
              <p:cNvSpPr>
                <a:spLocks noChangeArrowheads="1"/>
              </p:cNvSpPr>
              <p:nvPr/>
            </p:nvSpPr>
            <p:spPr bwMode="auto">
              <a:xfrm>
                <a:off x="1020" y="1615"/>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59" name="Oval 1148"/>
              <p:cNvSpPr>
                <a:spLocks noChangeArrowheads="1"/>
              </p:cNvSpPr>
              <p:nvPr/>
            </p:nvSpPr>
            <p:spPr bwMode="auto">
              <a:xfrm>
                <a:off x="930" y="1616"/>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60" name="Group 1149"/>
              <p:cNvGrpSpPr>
                <a:grpSpLocks/>
              </p:cNvGrpSpPr>
              <p:nvPr/>
            </p:nvGrpSpPr>
            <p:grpSpPr bwMode="auto">
              <a:xfrm>
                <a:off x="612" y="1661"/>
                <a:ext cx="182" cy="46"/>
                <a:chOff x="521" y="1480"/>
                <a:chExt cx="182" cy="46"/>
              </a:xfrm>
            </p:grpSpPr>
            <p:sp>
              <p:nvSpPr>
                <p:cNvPr id="33867" name="Oval 1150"/>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68" name="Oval 1151"/>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61" name="Group 1152"/>
              <p:cNvGrpSpPr>
                <a:grpSpLocks/>
              </p:cNvGrpSpPr>
              <p:nvPr/>
            </p:nvGrpSpPr>
            <p:grpSpPr bwMode="auto">
              <a:xfrm>
                <a:off x="521" y="1344"/>
                <a:ext cx="182" cy="46"/>
                <a:chOff x="521" y="1480"/>
                <a:chExt cx="182" cy="46"/>
              </a:xfrm>
            </p:grpSpPr>
            <p:sp>
              <p:nvSpPr>
                <p:cNvPr id="33865" name="Oval 1153"/>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66" name="Oval 1154"/>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62" name="Group 1155"/>
              <p:cNvGrpSpPr>
                <a:grpSpLocks/>
              </p:cNvGrpSpPr>
              <p:nvPr/>
            </p:nvGrpSpPr>
            <p:grpSpPr bwMode="auto">
              <a:xfrm>
                <a:off x="793" y="1752"/>
                <a:ext cx="182" cy="46"/>
                <a:chOff x="521" y="1480"/>
                <a:chExt cx="182" cy="46"/>
              </a:xfrm>
            </p:grpSpPr>
            <p:sp>
              <p:nvSpPr>
                <p:cNvPr id="33863" name="Oval 1156"/>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64" name="Oval 1157"/>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grpSp>
          <p:nvGrpSpPr>
            <p:cNvPr id="33817" name="Group 1158"/>
            <p:cNvGrpSpPr>
              <a:grpSpLocks/>
            </p:cNvGrpSpPr>
            <p:nvPr/>
          </p:nvGrpSpPr>
          <p:grpSpPr bwMode="auto">
            <a:xfrm>
              <a:off x="3200400" y="3657600"/>
              <a:ext cx="1524000" cy="1600200"/>
              <a:chOff x="432" y="2352"/>
              <a:chExt cx="771" cy="771"/>
            </a:xfrm>
          </p:grpSpPr>
          <p:sp>
            <p:nvSpPr>
              <p:cNvPr id="33828" name="Oval 1159"/>
              <p:cNvSpPr>
                <a:spLocks noChangeArrowheads="1"/>
              </p:cNvSpPr>
              <p:nvPr/>
            </p:nvSpPr>
            <p:spPr bwMode="auto">
              <a:xfrm>
                <a:off x="432" y="2352"/>
                <a:ext cx="771" cy="77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29" name="Oval 1160"/>
              <p:cNvSpPr>
                <a:spLocks noChangeArrowheads="1"/>
              </p:cNvSpPr>
              <p:nvPr/>
            </p:nvSpPr>
            <p:spPr bwMode="auto">
              <a:xfrm>
                <a:off x="613" y="2442"/>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30" name="Oval 1161"/>
              <p:cNvSpPr>
                <a:spLocks noChangeArrowheads="1"/>
              </p:cNvSpPr>
              <p:nvPr/>
            </p:nvSpPr>
            <p:spPr bwMode="auto">
              <a:xfrm>
                <a:off x="704" y="2442"/>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31" name="Oval 1162"/>
              <p:cNvSpPr>
                <a:spLocks noChangeArrowheads="1"/>
              </p:cNvSpPr>
              <p:nvPr/>
            </p:nvSpPr>
            <p:spPr bwMode="auto">
              <a:xfrm>
                <a:off x="749" y="2578"/>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32" name="Oval 1163"/>
              <p:cNvSpPr>
                <a:spLocks noChangeArrowheads="1"/>
              </p:cNvSpPr>
              <p:nvPr/>
            </p:nvSpPr>
            <p:spPr bwMode="auto">
              <a:xfrm>
                <a:off x="840" y="2578"/>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33" name="Oval 1164"/>
              <p:cNvSpPr>
                <a:spLocks noChangeArrowheads="1"/>
              </p:cNvSpPr>
              <p:nvPr/>
            </p:nvSpPr>
            <p:spPr bwMode="auto">
              <a:xfrm>
                <a:off x="885" y="271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34" name="Oval 1165"/>
              <p:cNvSpPr>
                <a:spLocks noChangeArrowheads="1"/>
              </p:cNvSpPr>
              <p:nvPr/>
            </p:nvSpPr>
            <p:spPr bwMode="auto">
              <a:xfrm>
                <a:off x="976" y="271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35" name="Group 1166"/>
              <p:cNvGrpSpPr>
                <a:grpSpLocks/>
              </p:cNvGrpSpPr>
              <p:nvPr/>
            </p:nvGrpSpPr>
            <p:grpSpPr bwMode="auto">
              <a:xfrm>
                <a:off x="522" y="2715"/>
                <a:ext cx="182" cy="46"/>
                <a:chOff x="521" y="1480"/>
                <a:chExt cx="182" cy="46"/>
              </a:xfrm>
            </p:grpSpPr>
            <p:sp>
              <p:nvSpPr>
                <p:cNvPr id="33848" name="Oval 1167"/>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49" name="Oval 1168"/>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36" name="Group 1169"/>
              <p:cNvGrpSpPr>
                <a:grpSpLocks/>
              </p:cNvGrpSpPr>
              <p:nvPr/>
            </p:nvGrpSpPr>
            <p:grpSpPr bwMode="auto">
              <a:xfrm>
                <a:off x="931" y="2850"/>
                <a:ext cx="181" cy="47"/>
                <a:chOff x="931" y="2850"/>
                <a:chExt cx="181" cy="47"/>
              </a:xfrm>
            </p:grpSpPr>
            <p:sp>
              <p:nvSpPr>
                <p:cNvPr id="33846" name="Oval 1170"/>
                <p:cNvSpPr>
                  <a:spLocks noChangeArrowheads="1"/>
                </p:cNvSpPr>
                <p:nvPr/>
              </p:nvSpPr>
              <p:spPr bwMode="auto">
                <a:xfrm>
                  <a:off x="1021" y="285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47" name="Oval 1171"/>
                <p:cNvSpPr>
                  <a:spLocks noChangeArrowheads="1"/>
                </p:cNvSpPr>
                <p:nvPr/>
              </p:nvSpPr>
              <p:spPr bwMode="auto">
                <a:xfrm>
                  <a:off x="931" y="2851"/>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37" name="Group 1172"/>
              <p:cNvGrpSpPr>
                <a:grpSpLocks/>
              </p:cNvGrpSpPr>
              <p:nvPr/>
            </p:nvGrpSpPr>
            <p:grpSpPr bwMode="auto">
              <a:xfrm>
                <a:off x="613" y="2896"/>
                <a:ext cx="182" cy="46"/>
                <a:chOff x="521" y="1480"/>
                <a:chExt cx="182" cy="46"/>
              </a:xfrm>
            </p:grpSpPr>
            <p:sp>
              <p:nvSpPr>
                <p:cNvPr id="33844" name="Oval 1173"/>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45" name="Oval 1174"/>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38" name="Group 1175"/>
              <p:cNvGrpSpPr>
                <a:grpSpLocks/>
              </p:cNvGrpSpPr>
              <p:nvPr/>
            </p:nvGrpSpPr>
            <p:grpSpPr bwMode="auto">
              <a:xfrm>
                <a:off x="522" y="2579"/>
                <a:ext cx="182" cy="46"/>
                <a:chOff x="521" y="1480"/>
                <a:chExt cx="182" cy="46"/>
              </a:xfrm>
            </p:grpSpPr>
            <p:sp>
              <p:nvSpPr>
                <p:cNvPr id="33842" name="Oval 1176"/>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43" name="Oval 1177"/>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39" name="Group 1178"/>
              <p:cNvGrpSpPr>
                <a:grpSpLocks/>
              </p:cNvGrpSpPr>
              <p:nvPr/>
            </p:nvGrpSpPr>
            <p:grpSpPr bwMode="auto">
              <a:xfrm>
                <a:off x="794" y="2987"/>
                <a:ext cx="182" cy="46"/>
                <a:chOff x="521" y="1480"/>
                <a:chExt cx="182" cy="46"/>
              </a:xfrm>
            </p:grpSpPr>
            <p:sp>
              <p:nvSpPr>
                <p:cNvPr id="33840" name="Oval 1179"/>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41" name="Oval 1180"/>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cxnSp>
          <p:nvCxnSpPr>
            <p:cNvPr id="156" name="Straight Arrow Connector 155"/>
            <p:cNvCxnSpPr>
              <a:cxnSpLocks noChangeShapeType="1"/>
            </p:cNvCxnSpPr>
            <p:nvPr/>
          </p:nvCxnSpPr>
          <p:spPr bwMode="auto">
            <a:xfrm>
              <a:off x="2362200" y="2286000"/>
              <a:ext cx="762000" cy="1588"/>
            </a:xfrm>
            <a:prstGeom prst="straightConnector1">
              <a:avLst/>
            </a:prstGeom>
            <a:noFill/>
            <a:ln w="25400">
              <a:solidFill>
                <a:srgbClr val="002060"/>
              </a:solidFill>
              <a:round/>
              <a:headEnd/>
              <a:tailEnd type="arrow" w="med" len="med"/>
            </a:ln>
            <a:effectLst>
              <a:outerShdw dist="20000" dir="5400000" rotWithShape="0">
                <a:srgbClr val="808080">
                  <a:alpha val="37999"/>
                </a:srgbClr>
              </a:outerShdw>
            </a:effectLst>
          </p:spPr>
        </p:cxnSp>
        <p:cxnSp>
          <p:nvCxnSpPr>
            <p:cNvPr id="158" name="Straight Arrow Connector 157"/>
            <p:cNvCxnSpPr>
              <a:cxnSpLocks noChangeShapeType="1"/>
            </p:cNvCxnSpPr>
            <p:nvPr/>
          </p:nvCxnSpPr>
          <p:spPr bwMode="auto">
            <a:xfrm>
              <a:off x="2362200" y="4572000"/>
              <a:ext cx="762000" cy="1588"/>
            </a:xfrm>
            <a:prstGeom prst="straightConnector1">
              <a:avLst/>
            </a:prstGeom>
            <a:noFill/>
            <a:ln w="25400">
              <a:solidFill>
                <a:srgbClr val="002060"/>
              </a:solidFill>
              <a:round/>
              <a:headEnd/>
              <a:tailEnd type="arrow" w="med" len="med"/>
            </a:ln>
            <a:effectLst>
              <a:outerShdw dist="20000" dir="5400000" rotWithShape="0">
                <a:srgbClr val="808080">
                  <a:alpha val="37999"/>
                </a:srgbClr>
              </a:outerShdw>
            </a:effectLst>
          </p:spPr>
        </p:cxnSp>
        <p:sp>
          <p:nvSpPr>
            <p:cNvPr id="166" name="TextBox 165"/>
            <p:cNvSpPr txBox="1"/>
            <p:nvPr/>
          </p:nvSpPr>
          <p:spPr>
            <a:xfrm>
              <a:off x="2279736" y="2945117"/>
              <a:ext cx="2449816" cy="779700"/>
            </a:xfrm>
            <a:prstGeom prst="rect">
              <a:avLst/>
            </a:prstGeom>
            <a:noFill/>
          </p:spPr>
          <p:txBody>
            <a:bodyPr wrap="none" rtlCol="0">
              <a:spAutoFit/>
            </a:bodyPr>
            <a:lstStyle/>
            <a:p>
              <a:r>
                <a:rPr lang="en-GB" sz="1600" b="1" dirty="0">
                  <a:solidFill>
                    <a:srgbClr val="9B30FF"/>
                  </a:solidFill>
                  <a:latin typeface="Arial" panose="020B0604020202020204" pitchFamily="34" charset="0"/>
                  <a:cs typeface="Arial" panose="020B0604020202020204" pitchFamily="34" charset="0"/>
                </a:rPr>
                <a:t>migration</a:t>
              </a:r>
            </a:p>
            <a:p>
              <a:r>
                <a:rPr lang="en-GB" sz="1600" b="1" dirty="0">
                  <a:solidFill>
                    <a:srgbClr val="9B30FF"/>
                  </a:solidFill>
                  <a:latin typeface="Arial" panose="020B0604020202020204" pitchFamily="34" charset="0"/>
                  <a:cs typeface="Arial" panose="020B0604020202020204" pitchFamily="34" charset="0"/>
                </a:rPr>
                <a:t>reduces or stops</a:t>
              </a:r>
            </a:p>
          </p:txBody>
        </p:sp>
      </p:grpSp>
      <p:grpSp>
        <p:nvGrpSpPr>
          <p:cNvPr id="9" name="Group 8"/>
          <p:cNvGrpSpPr/>
          <p:nvPr/>
        </p:nvGrpSpPr>
        <p:grpSpPr>
          <a:xfrm>
            <a:off x="5097358" y="2017127"/>
            <a:ext cx="3650563" cy="2845416"/>
            <a:chOff x="4800600" y="1524000"/>
            <a:chExt cx="4867417" cy="3793888"/>
          </a:xfrm>
        </p:grpSpPr>
        <p:grpSp>
          <p:nvGrpSpPr>
            <p:cNvPr id="8" name="Group 7"/>
            <p:cNvGrpSpPr/>
            <p:nvPr/>
          </p:nvGrpSpPr>
          <p:grpSpPr>
            <a:xfrm>
              <a:off x="4800600" y="1524000"/>
              <a:ext cx="4867417" cy="3793888"/>
              <a:chOff x="4800600" y="1524000"/>
              <a:chExt cx="4867417" cy="3793888"/>
            </a:xfrm>
          </p:grpSpPr>
          <p:grpSp>
            <p:nvGrpSpPr>
              <p:cNvPr id="33813" name="Group 1182"/>
              <p:cNvGrpSpPr>
                <a:grpSpLocks/>
              </p:cNvGrpSpPr>
              <p:nvPr/>
            </p:nvGrpSpPr>
            <p:grpSpPr bwMode="auto">
              <a:xfrm>
                <a:off x="5638800" y="1524000"/>
                <a:ext cx="1524000" cy="1371600"/>
                <a:chOff x="3552" y="1200"/>
                <a:chExt cx="771" cy="771"/>
              </a:xfrm>
            </p:grpSpPr>
            <p:sp>
              <p:nvSpPr>
                <p:cNvPr id="33893" name="Oval 1090"/>
                <p:cNvSpPr>
                  <a:spLocks noChangeArrowheads="1"/>
                </p:cNvSpPr>
                <p:nvPr/>
              </p:nvSpPr>
              <p:spPr bwMode="auto">
                <a:xfrm>
                  <a:off x="3552" y="1200"/>
                  <a:ext cx="771" cy="77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4" name="Oval 1091"/>
                <p:cNvSpPr>
                  <a:spLocks noChangeArrowheads="1"/>
                </p:cNvSpPr>
                <p:nvPr/>
              </p:nvSpPr>
              <p:spPr bwMode="auto">
                <a:xfrm>
                  <a:off x="3733" y="129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5" name="Oval 1092"/>
                <p:cNvSpPr>
                  <a:spLocks noChangeArrowheads="1"/>
                </p:cNvSpPr>
                <p:nvPr/>
              </p:nvSpPr>
              <p:spPr bwMode="auto">
                <a:xfrm>
                  <a:off x="3824" y="129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6" name="Oval 1093"/>
                <p:cNvSpPr>
                  <a:spLocks noChangeArrowheads="1"/>
                </p:cNvSpPr>
                <p:nvPr/>
              </p:nvSpPr>
              <p:spPr bwMode="auto">
                <a:xfrm>
                  <a:off x="3869" y="1426"/>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7" name="Oval 1094"/>
                <p:cNvSpPr>
                  <a:spLocks noChangeArrowheads="1"/>
                </p:cNvSpPr>
                <p:nvPr/>
              </p:nvSpPr>
              <p:spPr bwMode="auto">
                <a:xfrm>
                  <a:off x="3960" y="1426"/>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8" name="Oval 1095"/>
                <p:cNvSpPr>
                  <a:spLocks noChangeArrowheads="1"/>
                </p:cNvSpPr>
                <p:nvPr/>
              </p:nvSpPr>
              <p:spPr bwMode="auto">
                <a:xfrm>
                  <a:off x="4005" y="1562"/>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9" name="Oval 1096"/>
                <p:cNvSpPr>
                  <a:spLocks noChangeArrowheads="1"/>
                </p:cNvSpPr>
                <p:nvPr/>
              </p:nvSpPr>
              <p:spPr bwMode="auto">
                <a:xfrm>
                  <a:off x="4096" y="1562"/>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900" name="Group 1097"/>
                <p:cNvGrpSpPr>
                  <a:grpSpLocks/>
                </p:cNvGrpSpPr>
                <p:nvPr/>
              </p:nvGrpSpPr>
              <p:grpSpPr bwMode="auto">
                <a:xfrm>
                  <a:off x="3642" y="1563"/>
                  <a:ext cx="182" cy="46"/>
                  <a:chOff x="521" y="1480"/>
                  <a:chExt cx="182" cy="46"/>
                </a:xfrm>
              </p:grpSpPr>
              <p:sp>
                <p:nvSpPr>
                  <p:cNvPr id="33912" name="Oval 1098"/>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13" name="Oval 1099"/>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sp>
              <p:nvSpPr>
                <p:cNvPr id="33901" name="Oval 1100"/>
                <p:cNvSpPr>
                  <a:spLocks noChangeArrowheads="1"/>
                </p:cNvSpPr>
                <p:nvPr/>
              </p:nvSpPr>
              <p:spPr bwMode="auto">
                <a:xfrm>
                  <a:off x="4141" y="1698"/>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02" name="Oval 1101"/>
                <p:cNvSpPr>
                  <a:spLocks noChangeArrowheads="1"/>
                </p:cNvSpPr>
                <p:nvPr/>
              </p:nvSpPr>
              <p:spPr bwMode="auto">
                <a:xfrm>
                  <a:off x="4051" y="1699"/>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903" name="Group 1102"/>
                <p:cNvGrpSpPr>
                  <a:grpSpLocks/>
                </p:cNvGrpSpPr>
                <p:nvPr/>
              </p:nvGrpSpPr>
              <p:grpSpPr bwMode="auto">
                <a:xfrm>
                  <a:off x="3733" y="1744"/>
                  <a:ext cx="182" cy="46"/>
                  <a:chOff x="521" y="1480"/>
                  <a:chExt cx="182" cy="46"/>
                </a:xfrm>
              </p:grpSpPr>
              <p:sp>
                <p:nvSpPr>
                  <p:cNvPr id="33910" name="Oval 1103"/>
                  <p:cNvSpPr>
                    <a:spLocks noChangeArrowheads="1"/>
                  </p:cNvSpPr>
                  <p:nvPr/>
                </p:nvSpPr>
                <p:spPr bwMode="auto">
                  <a:xfrm>
                    <a:off x="521"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11" name="Oval 1104"/>
                  <p:cNvSpPr>
                    <a:spLocks noChangeArrowheads="1"/>
                  </p:cNvSpPr>
                  <p:nvPr/>
                </p:nvSpPr>
                <p:spPr bwMode="auto">
                  <a:xfrm>
                    <a:off x="612" y="1480"/>
                    <a:ext cx="91" cy="4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904" name="Group 1105"/>
                <p:cNvGrpSpPr>
                  <a:grpSpLocks/>
                </p:cNvGrpSpPr>
                <p:nvPr/>
              </p:nvGrpSpPr>
              <p:grpSpPr bwMode="auto">
                <a:xfrm>
                  <a:off x="3642" y="1427"/>
                  <a:ext cx="182" cy="46"/>
                  <a:chOff x="521" y="1480"/>
                  <a:chExt cx="182" cy="46"/>
                </a:xfrm>
              </p:grpSpPr>
              <p:sp>
                <p:nvSpPr>
                  <p:cNvPr id="33908" name="Oval 1106"/>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09" name="Oval 1107"/>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905" name="Group 1108"/>
                <p:cNvGrpSpPr>
                  <a:grpSpLocks/>
                </p:cNvGrpSpPr>
                <p:nvPr/>
              </p:nvGrpSpPr>
              <p:grpSpPr bwMode="auto">
                <a:xfrm>
                  <a:off x="3914" y="1835"/>
                  <a:ext cx="182" cy="46"/>
                  <a:chOff x="521" y="1480"/>
                  <a:chExt cx="182" cy="46"/>
                </a:xfrm>
              </p:grpSpPr>
              <p:sp>
                <p:nvSpPr>
                  <p:cNvPr id="33906" name="Oval 1109"/>
                  <p:cNvSpPr>
                    <a:spLocks noChangeArrowheads="1"/>
                  </p:cNvSpPr>
                  <p:nvPr/>
                </p:nvSpPr>
                <p:spPr bwMode="auto">
                  <a:xfrm>
                    <a:off x="521"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907" name="Oval 1110"/>
                  <p:cNvSpPr>
                    <a:spLocks noChangeArrowheads="1"/>
                  </p:cNvSpPr>
                  <p:nvPr/>
                </p:nvSpPr>
                <p:spPr bwMode="auto">
                  <a:xfrm>
                    <a:off x="612" y="1480"/>
                    <a:ext cx="91" cy="46"/>
                  </a:xfrm>
                  <a:prstGeom prst="ellipse">
                    <a:avLst/>
                  </a:prstGeom>
                  <a:solidFill>
                    <a:schemeClr val="bg1"/>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grpSp>
            <p:nvGrpSpPr>
              <p:cNvPr id="33814" name="Group 1185"/>
              <p:cNvGrpSpPr>
                <a:grpSpLocks/>
              </p:cNvGrpSpPr>
              <p:nvPr/>
            </p:nvGrpSpPr>
            <p:grpSpPr bwMode="auto">
              <a:xfrm>
                <a:off x="5638800" y="3733800"/>
                <a:ext cx="1604963" cy="1524000"/>
                <a:chOff x="3600" y="2352"/>
                <a:chExt cx="771" cy="771"/>
              </a:xfrm>
            </p:grpSpPr>
            <p:sp>
              <p:nvSpPr>
                <p:cNvPr id="33871" name="Oval 1113"/>
                <p:cNvSpPr>
                  <a:spLocks noChangeArrowheads="1"/>
                </p:cNvSpPr>
                <p:nvPr/>
              </p:nvSpPr>
              <p:spPr bwMode="auto">
                <a:xfrm>
                  <a:off x="3600" y="2352"/>
                  <a:ext cx="771" cy="77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2" name="Oval 1114"/>
                <p:cNvSpPr>
                  <a:spLocks noChangeArrowheads="1"/>
                </p:cNvSpPr>
                <p:nvPr/>
              </p:nvSpPr>
              <p:spPr bwMode="auto">
                <a:xfrm>
                  <a:off x="3781" y="2442"/>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3" name="Oval 1115"/>
                <p:cNvSpPr>
                  <a:spLocks noChangeArrowheads="1"/>
                </p:cNvSpPr>
                <p:nvPr/>
              </p:nvSpPr>
              <p:spPr bwMode="auto">
                <a:xfrm>
                  <a:off x="3872" y="2442"/>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4" name="Oval 1116"/>
                <p:cNvSpPr>
                  <a:spLocks noChangeArrowheads="1"/>
                </p:cNvSpPr>
                <p:nvPr/>
              </p:nvSpPr>
              <p:spPr bwMode="auto">
                <a:xfrm>
                  <a:off x="3917" y="2578"/>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5" name="Oval 1117"/>
                <p:cNvSpPr>
                  <a:spLocks noChangeArrowheads="1"/>
                </p:cNvSpPr>
                <p:nvPr/>
              </p:nvSpPr>
              <p:spPr bwMode="auto">
                <a:xfrm>
                  <a:off x="4008" y="2578"/>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6" name="Oval 1118"/>
                <p:cNvSpPr>
                  <a:spLocks noChangeArrowheads="1"/>
                </p:cNvSpPr>
                <p:nvPr/>
              </p:nvSpPr>
              <p:spPr bwMode="auto">
                <a:xfrm>
                  <a:off x="4053" y="271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77" name="Oval 1119"/>
                <p:cNvSpPr>
                  <a:spLocks noChangeArrowheads="1"/>
                </p:cNvSpPr>
                <p:nvPr/>
              </p:nvSpPr>
              <p:spPr bwMode="auto">
                <a:xfrm>
                  <a:off x="4144" y="2714"/>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nvGrpSpPr>
                <p:cNvPr id="33878" name="Group 1120"/>
                <p:cNvGrpSpPr>
                  <a:grpSpLocks/>
                </p:cNvGrpSpPr>
                <p:nvPr/>
              </p:nvGrpSpPr>
              <p:grpSpPr bwMode="auto">
                <a:xfrm>
                  <a:off x="3690" y="2715"/>
                  <a:ext cx="182" cy="46"/>
                  <a:chOff x="521" y="1480"/>
                  <a:chExt cx="182" cy="46"/>
                </a:xfrm>
              </p:grpSpPr>
              <p:sp>
                <p:nvSpPr>
                  <p:cNvPr id="33891" name="Oval 1121"/>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2" name="Oval 1122"/>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79" name="Group 1123"/>
                <p:cNvGrpSpPr>
                  <a:grpSpLocks/>
                </p:cNvGrpSpPr>
                <p:nvPr/>
              </p:nvGrpSpPr>
              <p:grpSpPr bwMode="auto">
                <a:xfrm>
                  <a:off x="4099" y="2850"/>
                  <a:ext cx="181" cy="47"/>
                  <a:chOff x="931" y="2850"/>
                  <a:chExt cx="181" cy="47"/>
                </a:xfrm>
              </p:grpSpPr>
              <p:sp>
                <p:nvSpPr>
                  <p:cNvPr id="33889" name="Oval 1124"/>
                  <p:cNvSpPr>
                    <a:spLocks noChangeArrowheads="1"/>
                  </p:cNvSpPr>
                  <p:nvPr/>
                </p:nvSpPr>
                <p:spPr bwMode="auto">
                  <a:xfrm>
                    <a:off x="1021" y="285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90" name="Oval 1125"/>
                  <p:cNvSpPr>
                    <a:spLocks noChangeArrowheads="1"/>
                  </p:cNvSpPr>
                  <p:nvPr/>
                </p:nvSpPr>
                <p:spPr bwMode="auto">
                  <a:xfrm>
                    <a:off x="931" y="2851"/>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80" name="Group 1126"/>
                <p:cNvGrpSpPr>
                  <a:grpSpLocks/>
                </p:cNvGrpSpPr>
                <p:nvPr/>
              </p:nvGrpSpPr>
              <p:grpSpPr bwMode="auto">
                <a:xfrm>
                  <a:off x="3781" y="2896"/>
                  <a:ext cx="182" cy="46"/>
                  <a:chOff x="521" y="1480"/>
                  <a:chExt cx="182" cy="46"/>
                </a:xfrm>
              </p:grpSpPr>
              <p:sp>
                <p:nvSpPr>
                  <p:cNvPr id="33887" name="Oval 1127"/>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88" name="Oval 1128"/>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81" name="Group 1129"/>
                <p:cNvGrpSpPr>
                  <a:grpSpLocks/>
                </p:cNvGrpSpPr>
                <p:nvPr/>
              </p:nvGrpSpPr>
              <p:grpSpPr bwMode="auto">
                <a:xfrm>
                  <a:off x="3690" y="2579"/>
                  <a:ext cx="182" cy="46"/>
                  <a:chOff x="521" y="1480"/>
                  <a:chExt cx="182" cy="46"/>
                </a:xfrm>
              </p:grpSpPr>
              <p:sp>
                <p:nvSpPr>
                  <p:cNvPr id="33885" name="Oval 1130"/>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86" name="Oval 1131"/>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nvGrpSpPr>
                <p:cNvPr id="33882" name="Group 1132"/>
                <p:cNvGrpSpPr>
                  <a:grpSpLocks/>
                </p:cNvGrpSpPr>
                <p:nvPr/>
              </p:nvGrpSpPr>
              <p:grpSpPr bwMode="auto">
                <a:xfrm>
                  <a:off x="3962" y="2987"/>
                  <a:ext cx="182" cy="46"/>
                  <a:chOff x="521" y="1480"/>
                  <a:chExt cx="182" cy="46"/>
                </a:xfrm>
              </p:grpSpPr>
              <p:sp>
                <p:nvSpPr>
                  <p:cNvPr id="33883" name="Oval 1133"/>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sp>
                <p:nvSpPr>
                  <p:cNvPr id="33884" name="Oval 1134"/>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lstStyle/>
                  <a:p>
                    <a:endParaRPr lang="en-US" sz="1800" dirty="0">
                      <a:latin typeface="Arial" panose="020B0604020202020204" pitchFamily="34" charset="0"/>
                      <a:cs typeface="Arial" panose="020B0604020202020204" pitchFamily="34" charset="0"/>
                    </a:endParaRPr>
                  </a:p>
                </p:txBody>
              </p:sp>
            </p:grpSp>
          </p:grpSp>
          <p:sp>
            <p:nvSpPr>
              <p:cNvPr id="33820" name="Text Box 1187"/>
              <p:cNvSpPr txBox="1">
                <a:spLocks noChangeArrowheads="1"/>
              </p:cNvSpPr>
              <p:nvPr/>
            </p:nvSpPr>
            <p:spPr bwMode="auto">
              <a:xfrm>
                <a:off x="7432675" y="4456113"/>
                <a:ext cx="2109979" cy="86177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GB" sz="1800" dirty="0">
                    <a:solidFill>
                      <a:srgbClr val="0000CC"/>
                    </a:solidFill>
                    <a:latin typeface="Arial" panose="020B0604020202020204" pitchFamily="34" charset="0"/>
                    <a:cs typeface="Arial" panose="020B0604020202020204" pitchFamily="34" charset="0"/>
                  </a:rPr>
                  <a:t>Fixed for blue</a:t>
                </a:r>
              </a:p>
              <a:p>
                <a:pPr eaLnBrk="1" hangingPunct="1"/>
                <a:r>
                  <a:rPr lang="en-GB" sz="1800" dirty="0">
                    <a:solidFill>
                      <a:srgbClr val="0000CC"/>
                    </a:solidFill>
                    <a:latin typeface="Arial" panose="020B0604020202020204" pitchFamily="34" charset="0"/>
                    <a:cs typeface="Arial" panose="020B0604020202020204" pitchFamily="34" charset="0"/>
                  </a:rPr>
                  <a:t>allele</a:t>
                </a:r>
              </a:p>
            </p:txBody>
          </p:sp>
          <p:sp>
            <p:nvSpPr>
              <p:cNvPr id="33821" name="Text Box 1188"/>
              <p:cNvSpPr txBox="1">
                <a:spLocks noChangeArrowheads="1"/>
              </p:cNvSpPr>
              <p:nvPr/>
            </p:nvSpPr>
            <p:spPr bwMode="auto">
              <a:xfrm>
                <a:off x="7421248" y="1933000"/>
                <a:ext cx="2246769" cy="86177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GB" sz="1800" dirty="0">
                    <a:latin typeface="Arial" panose="020B0604020202020204" pitchFamily="34" charset="0"/>
                    <a:cs typeface="Arial" panose="020B0604020202020204" pitchFamily="34" charset="0"/>
                  </a:rPr>
                  <a:t>Fixed for white</a:t>
                </a:r>
              </a:p>
              <a:p>
                <a:pPr eaLnBrk="1" hangingPunct="1"/>
                <a:r>
                  <a:rPr lang="en-GB" sz="1800" dirty="0">
                    <a:latin typeface="Arial" panose="020B0604020202020204" pitchFamily="34" charset="0"/>
                    <a:cs typeface="Arial" panose="020B0604020202020204" pitchFamily="34" charset="0"/>
                  </a:rPr>
                  <a:t>allele</a:t>
                </a:r>
              </a:p>
            </p:txBody>
          </p:sp>
          <p:cxnSp>
            <p:nvCxnSpPr>
              <p:cNvPr id="157" name="Straight Arrow Connector 156"/>
              <p:cNvCxnSpPr>
                <a:cxnSpLocks noChangeShapeType="1"/>
              </p:cNvCxnSpPr>
              <p:nvPr/>
            </p:nvCxnSpPr>
            <p:spPr bwMode="auto">
              <a:xfrm>
                <a:off x="4876800" y="2286000"/>
                <a:ext cx="762000" cy="1588"/>
              </a:xfrm>
              <a:prstGeom prst="straightConnector1">
                <a:avLst/>
              </a:prstGeom>
              <a:noFill/>
              <a:ln w="25400">
                <a:solidFill>
                  <a:srgbClr val="002060"/>
                </a:solidFill>
                <a:round/>
                <a:headEnd/>
                <a:tailEnd type="arrow" w="med" len="med"/>
              </a:ln>
              <a:effectLst>
                <a:outerShdw dist="20000" dir="5400000" rotWithShape="0">
                  <a:srgbClr val="808080">
                    <a:alpha val="37999"/>
                  </a:srgbClr>
                </a:outerShdw>
              </a:effectLst>
            </p:spPr>
          </p:cxnSp>
          <p:cxnSp>
            <p:nvCxnSpPr>
              <p:cNvPr id="159" name="Straight Arrow Connector 158"/>
              <p:cNvCxnSpPr>
                <a:cxnSpLocks noChangeShapeType="1"/>
              </p:cNvCxnSpPr>
              <p:nvPr/>
            </p:nvCxnSpPr>
            <p:spPr bwMode="auto">
              <a:xfrm>
                <a:off x="4800600" y="4572000"/>
                <a:ext cx="762000" cy="1588"/>
              </a:xfrm>
              <a:prstGeom prst="straightConnector1">
                <a:avLst/>
              </a:prstGeom>
              <a:noFill/>
              <a:ln w="25400">
                <a:solidFill>
                  <a:srgbClr val="002060"/>
                </a:solidFill>
                <a:round/>
                <a:headEnd/>
                <a:tailEnd type="arrow" w="med" len="med"/>
              </a:ln>
              <a:effectLst>
                <a:outerShdw dist="20000" dir="5400000" rotWithShape="0">
                  <a:srgbClr val="808080">
                    <a:alpha val="37999"/>
                  </a:srgbClr>
                </a:outerShdw>
              </a:effectLst>
            </p:spPr>
          </p:cxnSp>
        </p:grpSp>
        <p:sp>
          <p:nvSpPr>
            <p:cNvPr id="171" name="TextBox 170"/>
            <p:cNvSpPr txBox="1"/>
            <p:nvPr/>
          </p:nvSpPr>
          <p:spPr>
            <a:xfrm>
              <a:off x="4829786" y="3054279"/>
              <a:ext cx="1494427" cy="779700"/>
            </a:xfrm>
            <a:prstGeom prst="rect">
              <a:avLst/>
            </a:prstGeom>
            <a:noFill/>
          </p:spPr>
          <p:txBody>
            <a:bodyPr wrap="none" rtlCol="0">
              <a:spAutoFit/>
            </a:bodyPr>
            <a:lstStyle/>
            <a:p>
              <a:r>
                <a:rPr lang="en-GB" sz="1600" b="1" dirty="0">
                  <a:solidFill>
                    <a:srgbClr val="9B30FF"/>
                  </a:solidFill>
                  <a:latin typeface="Arial" panose="020B0604020202020204" pitchFamily="34" charset="0"/>
                  <a:cs typeface="Arial" panose="020B0604020202020204" pitchFamily="34" charset="0"/>
                </a:rPr>
                <a:t>migration</a:t>
              </a:r>
            </a:p>
            <a:p>
              <a:r>
                <a:rPr lang="en-GB" sz="1600" b="1" dirty="0">
                  <a:solidFill>
                    <a:srgbClr val="9B30FF"/>
                  </a:solidFill>
                  <a:latin typeface="Arial" panose="020B0604020202020204" pitchFamily="34" charset="0"/>
                  <a:cs typeface="Arial" panose="020B0604020202020204" pitchFamily="34" charset="0"/>
                </a:rPr>
                <a:t>stops</a:t>
              </a:r>
            </a:p>
          </p:txBody>
        </p:sp>
      </p:grpSp>
    </p:spTree>
    <p:extLst>
      <p:ext uri="{BB962C8B-B14F-4D97-AF65-F5344CB8AC3E}">
        <p14:creationId xmlns:p14="http://schemas.microsoft.com/office/powerpoint/2010/main" val="202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1063229"/>
            <a:ext cx="3439714" cy="857250"/>
          </a:xfrm>
        </p:spPr>
        <p:txBody>
          <a:bodyPr>
            <a:noAutofit/>
          </a:bodyPr>
          <a:lstStyle/>
          <a:p>
            <a:r>
              <a:rPr lang="en-US" sz="3600" dirty="0">
                <a:solidFill>
                  <a:srgbClr val="FF0000"/>
                </a:solidFill>
                <a:latin typeface="Arial" panose="020B0604020202020204" pitchFamily="34" charset="0"/>
                <a:cs typeface="Arial" panose="020B0604020202020204" pitchFamily="34" charset="0"/>
              </a:rPr>
              <a:t>What does </a:t>
            </a:r>
            <a:r>
              <a:rPr lang="en-US" sz="3600" i="1" dirty="0">
                <a:solidFill>
                  <a:srgbClr val="FF0000"/>
                </a:solidFill>
                <a:latin typeface="Arial" panose="020B0604020202020204" pitchFamily="34" charset="0"/>
                <a:cs typeface="Arial" panose="020B0604020202020204" pitchFamily="34" charset="0"/>
              </a:rPr>
              <a:t>F</a:t>
            </a:r>
            <a:r>
              <a:rPr lang="en-US" sz="3600" i="1" baseline="-25000" dirty="0">
                <a:solidFill>
                  <a:srgbClr val="FF0000"/>
                </a:solidFill>
                <a:latin typeface="Arial" panose="020B0604020202020204" pitchFamily="34" charset="0"/>
                <a:cs typeface="Arial" panose="020B0604020202020204" pitchFamily="34" charset="0"/>
              </a:rPr>
              <a:t>ST</a:t>
            </a:r>
            <a:r>
              <a:rPr lang="en-US" sz="3600" dirty="0">
                <a:solidFill>
                  <a:srgbClr val="FF0000"/>
                </a:solidFill>
                <a:latin typeface="Arial" panose="020B0604020202020204" pitchFamily="34" charset="0"/>
                <a:cs typeface="Arial" panose="020B0604020202020204" pitchFamily="34" charset="0"/>
              </a:rPr>
              <a:t> mean?</a:t>
            </a:r>
          </a:p>
        </p:txBody>
      </p:sp>
      <p:sp>
        <p:nvSpPr>
          <p:cNvPr id="4" name="Slide Number Placeholder 3"/>
          <p:cNvSpPr>
            <a:spLocks noGrp="1"/>
          </p:cNvSpPr>
          <p:nvPr>
            <p:ph type="sldNum" sz="quarter" idx="12"/>
          </p:nvPr>
        </p:nvSpPr>
        <p:spPr/>
        <p:txBody>
          <a:bodyPr/>
          <a:lstStyle/>
          <a:p>
            <a:endParaRPr lang="en-US" dirty="0"/>
          </a:p>
        </p:txBody>
      </p:sp>
      <p:grpSp>
        <p:nvGrpSpPr>
          <p:cNvPr id="96" name="Group 95"/>
          <p:cNvGrpSpPr/>
          <p:nvPr/>
        </p:nvGrpSpPr>
        <p:grpSpPr>
          <a:xfrm>
            <a:off x="4886620" y="2252065"/>
            <a:ext cx="2849762" cy="929879"/>
            <a:chOff x="4902200" y="1831972"/>
            <a:chExt cx="3799683" cy="1239838"/>
          </a:xfrm>
        </p:grpSpPr>
        <p:grpSp>
          <p:nvGrpSpPr>
            <p:cNvPr id="7" name="Group 31"/>
            <p:cNvGrpSpPr>
              <a:grpSpLocks/>
            </p:cNvGrpSpPr>
            <p:nvPr/>
          </p:nvGrpSpPr>
          <p:grpSpPr bwMode="auto">
            <a:xfrm>
              <a:off x="5941218" y="1831972"/>
              <a:ext cx="1223963" cy="1223963"/>
              <a:chOff x="431" y="1117"/>
              <a:chExt cx="771" cy="771"/>
            </a:xfrm>
          </p:grpSpPr>
          <p:sp>
            <p:nvSpPr>
              <p:cNvPr id="8" name="Oval 7"/>
              <p:cNvSpPr>
                <a:spLocks noChangeArrowheads="1"/>
              </p:cNvSpPr>
              <p:nvPr/>
            </p:nvSpPr>
            <p:spPr bwMode="auto">
              <a:xfrm>
                <a:off x="431" y="1117"/>
                <a:ext cx="771" cy="771"/>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9" name="Oval 8"/>
              <p:cNvSpPr>
                <a:spLocks noChangeArrowheads="1"/>
              </p:cNvSpPr>
              <p:nvPr/>
            </p:nvSpPr>
            <p:spPr bwMode="auto">
              <a:xfrm>
                <a:off x="612" y="1207"/>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0" name="Oval 10"/>
              <p:cNvSpPr>
                <a:spLocks noChangeArrowheads="1"/>
              </p:cNvSpPr>
              <p:nvPr/>
            </p:nvSpPr>
            <p:spPr bwMode="auto">
              <a:xfrm>
                <a:off x="703" y="1207"/>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1" name="Oval 11"/>
              <p:cNvSpPr>
                <a:spLocks noChangeArrowheads="1"/>
              </p:cNvSpPr>
              <p:nvPr/>
            </p:nvSpPr>
            <p:spPr bwMode="auto">
              <a:xfrm>
                <a:off x="748" y="1343"/>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2" name="Oval 12"/>
              <p:cNvSpPr>
                <a:spLocks noChangeArrowheads="1"/>
              </p:cNvSpPr>
              <p:nvPr/>
            </p:nvSpPr>
            <p:spPr bwMode="auto">
              <a:xfrm>
                <a:off x="839" y="1343"/>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3" name="Oval 13"/>
              <p:cNvSpPr>
                <a:spLocks noChangeArrowheads="1"/>
              </p:cNvSpPr>
              <p:nvPr/>
            </p:nvSpPr>
            <p:spPr bwMode="auto">
              <a:xfrm>
                <a:off x="884"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4" name="Oval 14"/>
              <p:cNvSpPr>
                <a:spLocks noChangeArrowheads="1"/>
              </p:cNvSpPr>
              <p:nvPr/>
            </p:nvSpPr>
            <p:spPr bwMode="auto">
              <a:xfrm>
                <a:off x="975"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grpSp>
            <p:nvGrpSpPr>
              <p:cNvPr id="15" name="Group 21"/>
              <p:cNvGrpSpPr>
                <a:grpSpLocks/>
              </p:cNvGrpSpPr>
              <p:nvPr/>
            </p:nvGrpSpPr>
            <p:grpSpPr bwMode="auto">
              <a:xfrm>
                <a:off x="521" y="1480"/>
                <a:ext cx="182" cy="46"/>
                <a:chOff x="521" y="1480"/>
                <a:chExt cx="182" cy="46"/>
              </a:xfrm>
            </p:grpSpPr>
            <p:sp>
              <p:nvSpPr>
                <p:cNvPr id="27" name="Oval 15"/>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28" name="Oval 16"/>
                <p:cNvSpPr>
                  <a:spLocks noChangeArrowheads="1"/>
                </p:cNvSpPr>
                <p:nvPr/>
              </p:nvSpPr>
              <p:spPr bwMode="auto">
                <a:xfrm>
                  <a:off x="612"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sp>
            <p:nvSpPr>
              <p:cNvPr id="16" name="Oval 17"/>
              <p:cNvSpPr>
                <a:spLocks noChangeArrowheads="1"/>
              </p:cNvSpPr>
              <p:nvPr/>
            </p:nvSpPr>
            <p:spPr bwMode="auto">
              <a:xfrm>
                <a:off x="1020" y="1615"/>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7" name="Oval 18"/>
              <p:cNvSpPr>
                <a:spLocks noChangeArrowheads="1"/>
              </p:cNvSpPr>
              <p:nvPr/>
            </p:nvSpPr>
            <p:spPr bwMode="auto">
              <a:xfrm>
                <a:off x="930" y="1616"/>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nvGrpSpPr>
              <p:cNvPr id="18" name="Group 22"/>
              <p:cNvGrpSpPr>
                <a:grpSpLocks/>
              </p:cNvGrpSpPr>
              <p:nvPr/>
            </p:nvGrpSpPr>
            <p:grpSpPr bwMode="auto">
              <a:xfrm>
                <a:off x="612" y="1661"/>
                <a:ext cx="182" cy="46"/>
                <a:chOff x="521" y="1480"/>
                <a:chExt cx="182" cy="46"/>
              </a:xfrm>
            </p:grpSpPr>
            <p:sp>
              <p:nvSpPr>
                <p:cNvPr id="25" name="Oval 23"/>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26" name="Oval 24"/>
                <p:cNvSpPr>
                  <a:spLocks noChangeArrowheads="1"/>
                </p:cNvSpPr>
                <p:nvPr/>
              </p:nvSpPr>
              <p:spPr bwMode="auto">
                <a:xfrm>
                  <a:off x="612"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grpSp>
            <p:nvGrpSpPr>
              <p:cNvPr id="19" name="Group 25"/>
              <p:cNvGrpSpPr>
                <a:grpSpLocks/>
              </p:cNvGrpSpPr>
              <p:nvPr/>
            </p:nvGrpSpPr>
            <p:grpSpPr bwMode="auto">
              <a:xfrm>
                <a:off x="521" y="1344"/>
                <a:ext cx="182" cy="46"/>
                <a:chOff x="521" y="1480"/>
                <a:chExt cx="182" cy="46"/>
              </a:xfrm>
            </p:grpSpPr>
            <p:sp>
              <p:nvSpPr>
                <p:cNvPr id="23" name="Oval 26"/>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24" name="Oval 27"/>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grpSp>
          <p:grpSp>
            <p:nvGrpSpPr>
              <p:cNvPr id="20" name="Group 28"/>
              <p:cNvGrpSpPr>
                <a:grpSpLocks/>
              </p:cNvGrpSpPr>
              <p:nvPr/>
            </p:nvGrpSpPr>
            <p:grpSpPr bwMode="auto">
              <a:xfrm>
                <a:off x="793" y="1752"/>
                <a:ext cx="182" cy="46"/>
                <a:chOff x="521" y="1480"/>
                <a:chExt cx="182" cy="46"/>
              </a:xfrm>
            </p:grpSpPr>
            <p:sp>
              <p:nvSpPr>
                <p:cNvPr id="21" name="Oval 29"/>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22" name="Oval 30"/>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grpSp>
        </p:grpSp>
        <p:grpSp>
          <p:nvGrpSpPr>
            <p:cNvPr id="29" name="Group 31"/>
            <p:cNvGrpSpPr>
              <a:grpSpLocks/>
            </p:cNvGrpSpPr>
            <p:nvPr/>
          </p:nvGrpSpPr>
          <p:grpSpPr bwMode="auto">
            <a:xfrm>
              <a:off x="7477920" y="1847847"/>
              <a:ext cx="1223963" cy="1223963"/>
              <a:chOff x="431" y="1117"/>
              <a:chExt cx="771" cy="771"/>
            </a:xfrm>
          </p:grpSpPr>
          <p:sp>
            <p:nvSpPr>
              <p:cNvPr id="30" name="Oval 7"/>
              <p:cNvSpPr>
                <a:spLocks noChangeArrowheads="1"/>
              </p:cNvSpPr>
              <p:nvPr/>
            </p:nvSpPr>
            <p:spPr bwMode="auto">
              <a:xfrm>
                <a:off x="431" y="1117"/>
                <a:ext cx="771" cy="771"/>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31" name="Oval 8"/>
              <p:cNvSpPr>
                <a:spLocks noChangeArrowheads="1"/>
              </p:cNvSpPr>
              <p:nvPr/>
            </p:nvSpPr>
            <p:spPr bwMode="auto">
              <a:xfrm>
                <a:off x="612" y="1207"/>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32" name="Oval 10"/>
              <p:cNvSpPr>
                <a:spLocks noChangeArrowheads="1"/>
              </p:cNvSpPr>
              <p:nvPr/>
            </p:nvSpPr>
            <p:spPr bwMode="auto">
              <a:xfrm>
                <a:off x="703" y="1207"/>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33" name="Oval 11"/>
              <p:cNvSpPr>
                <a:spLocks noChangeArrowheads="1"/>
              </p:cNvSpPr>
              <p:nvPr/>
            </p:nvSpPr>
            <p:spPr bwMode="auto">
              <a:xfrm>
                <a:off x="748" y="1343"/>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34" name="Oval 12"/>
              <p:cNvSpPr>
                <a:spLocks noChangeArrowheads="1"/>
              </p:cNvSpPr>
              <p:nvPr/>
            </p:nvSpPr>
            <p:spPr bwMode="auto">
              <a:xfrm>
                <a:off x="839" y="1343"/>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sp>
            <p:nvSpPr>
              <p:cNvPr id="35" name="Oval 13"/>
              <p:cNvSpPr>
                <a:spLocks noChangeArrowheads="1"/>
              </p:cNvSpPr>
              <p:nvPr/>
            </p:nvSpPr>
            <p:spPr bwMode="auto">
              <a:xfrm>
                <a:off x="884"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36" name="Oval 14"/>
              <p:cNvSpPr>
                <a:spLocks noChangeArrowheads="1"/>
              </p:cNvSpPr>
              <p:nvPr/>
            </p:nvSpPr>
            <p:spPr bwMode="auto">
              <a:xfrm>
                <a:off x="975"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grpSp>
            <p:nvGrpSpPr>
              <p:cNvPr id="37" name="Group 21"/>
              <p:cNvGrpSpPr>
                <a:grpSpLocks/>
              </p:cNvGrpSpPr>
              <p:nvPr/>
            </p:nvGrpSpPr>
            <p:grpSpPr bwMode="auto">
              <a:xfrm>
                <a:off x="521" y="1480"/>
                <a:ext cx="182" cy="46"/>
                <a:chOff x="521" y="1480"/>
                <a:chExt cx="182" cy="46"/>
              </a:xfrm>
            </p:grpSpPr>
            <p:sp>
              <p:nvSpPr>
                <p:cNvPr id="49" name="Oval 15"/>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50" name="Oval 16"/>
                <p:cNvSpPr>
                  <a:spLocks noChangeArrowheads="1"/>
                </p:cNvSpPr>
                <p:nvPr/>
              </p:nvSpPr>
              <p:spPr bwMode="auto">
                <a:xfrm>
                  <a:off x="612"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sp>
            <p:nvSpPr>
              <p:cNvPr id="38" name="Oval 17"/>
              <p:cNvSpPr>
                <a:spLocks noChangeArrowheads="1"/>
              </p:cNvSpPr>
              <p:nvPr/>
            </p:nvSpPr>
            <p:spPr bwMode="auto">
              <a:xfrm>
                <a:off x="1020" y="1615"/>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39" name="Oval 18"/>
              <p:cNvSpPr>
                <a:spLocks noChangeArrowheads="1"/>
              </p:cNvSpPr>
              <p:nvPr/>
            </p:nvSpPr>
            <p:spPr bwMode="auto">
              <a:xfrm>
                <a:off x="930" y="1616"/>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nvGrpSpPr>
              <p:cNvPr id="40" name="Group 22"/>
              <p:cNvGrpSpPr>
                <a:grpSpLocks/>
              </p:cNvGrpSpPr>
              <p:nvPr/>
            </p:nvGrpSpPr>
            <p:grpSpPr bwMode="auto">
              <a:xfrm>
                <a:off x="612" y="1661"/>
                <a:ext cx="182" cy="46"/>
                <a:chOff x="521" y="1480"/>
                <a:chExt cx="182" cy="46"/>
              </a:xfrm>
            </p:grpSpPr>
            <p:sp>
              <p:nvSpPr>
                <p:cNvPr id="47" name="Oval 23"/>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48" name="Oval 24"/>
                <p:cNvSpPr>
                  <a:spLocks noChangeArrowheads="1"/>
                </p:cNvSpPr>
                <p:nvPr/>
              </p:nvSpPr>
              <p:spPr bwMode="auto">
                <a:xfrm>
                  <a:off x="612"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grpSp>
            <p:nvGrpSpPr>
              <p:cNvPr id="41" name="Group 25"/>
              <p:cNvGrpSpPr>
                <a:grpSpLocks/>
              </p:cNvGrpSpPr>
              <p:nvPr/>
            </p:nvGrpSpPr>
            <p:grpSpPr bwMode="auto">
              <a:xfrm>
                <a:off x="521" y="1344"/>
                <a:ext cx="182" cy="46"/>
                <a:chOff x="521" y="1480"/>
                <a:chExt cx="182" cy="46"/>
              </a:xfrm>
            </p:grpSpPr>
            <p:sp>
              <p:nvSpPr>
                <p:cNvPr id="45" name="Oval 26"/>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46" name="Oval 27"/>
                <p:cNvSpPr>
                  <a:spLocks noChangeArrowheads="1"/>
                </p:cNvSpPr>
                <p:nvPr/>
              </p:nvSpPr>
              <p:spPr bwMode="auto">
                <a:xfrm>
                  <a:off x="612"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grpSp>
            <p:nvGrpSpPr>
              <p:cNvPr id="42" name="Group 28"/>
              <p:cNvGrpSpPr>
                <a:grpSpLocks/>
              </p:cNvGrpSpPr>
              <p:nvPr/>
            </p:nvGrpSpPr>
            <p:grpSpPr bwMode="auto">
              <a:xfrm>
                <a:off x="793" y="1752"/>
                <a:ext cx="182" cy="46"/>
                <a:chOff x="521" y="1480"/>
                <a:chExt cx="182" cy="46"/>
              </a:xfrm>
            </p:grpSpPr>
            <p:sp>
              <p:nvSpPr>
                <p:cNvPr id="43" name="Oval 29"/>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44" name="Oval 30"/>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grpSp>
        </p:grpSp>
        <p:sp>
          <p:nvSpPr>
            <p:cNvPr id="95" name="Right Arrow 94"/>
            <p:cNvSpPr/>
            <p:nvPr/>
          </p:nvSpPr>
          <p:spPr>
            <a:xfrm>
              <a:off x="4902200" y="2303461"/>
              <a:ext cx="859631" cy="2873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97" name="Group 96"/>
          <p:cNvGrpSpPr/>
          <p:nvPr/>
        </p:nvGrpSpPr>
        <p:grpSpPr>
          <a:xfrm>
            <a:off x="4884538" y="4460079"/>
            <a:ext cx="2849762" cy="929879"/>
            <a:chOff x="4902200" y="1831972"/>
            <a:chExt cx="3799683" cy="1239838"/>
          </a:xfrm>
        </p:grpSpPr>
        <p:grpSp>
          <p:nvGrpSpPr>
            <p:cNvPr id="98" name="Group 31"/>
            <p:cNvGrpSpPr>
              <a:grpSpLocks/>
            </p:cNvGrpSpPr>
            <p:nvPr/>
          </p:nvGrpSpPr>
          <p:grpSpPr bwMode="auto">
            <a:xfrm>
              <a:off x="5941218" y="1831972"/>
              <a:ext cx="1223963" cy="1223963"/>
              <a:chOff x="431" y="1117"/>
              <a:chExt cx="771" cy="771"/>
            </a:xfrm>
          </p:grpSpPr>
          <p:sp>
            <p:nvSpPr>
              <p:cNvPr id="122" name="Oval 121"/>
              <p:cNvSpPr>
                <a:spLocks noChangeArrowheads="1"/>
              </p:cNvSpPr>
              <p:nvPr/>
            </p:nvSpPr>
            <p:spPr bwMode="auto">
              <a:xfrm>
                <a:off x="431" y="1117"/>
                <a:ext cx="771" cy="771"/>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23" name="Oval 122"/>
              <p:cNvSpPr>
                <a:spLocks noChangeArrowheads="1"/>
              </p:cNvSpPr>
              <p:nvPr/>
            </p:nvSpPr>
            <p:spPr bwMode="auto">
              <a:xfrm>
                <a:off x="612" y="1207"/>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24" name="Oval 10"/>
              <p:cNvSpPr>
                <a:spLocks noChangeArrowheads="1"/>
              </p:cNvSpPr>
              <p:nvPr/>
            </p:nvSpPr>
            <p:spPr bwMode="auto">
              <a:xfrm>
                <a:off x="703" y="1207"/>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25" name="Oval 11"/>
              <p:cNvSpPr>
                <a:spLocks noChangeArrowheads="1"/>
              </p:cNvSpPr>
              <p:nvPr/>
            </p:nvSpPr>
            <p:spPr bwMode="auto">
              <a:xfrm>
                <a:off x="748" y="1343"/>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26" name="Oval 12"/>
              <p:cNvSpPr>
                <a:spLocks noChangeArrowheads="1"/>
              </p:cNvSpPr>
              <p:nvPr/>
            </p:nvSpPr>
            <p:spPr bwMode="auto">
              <a:xfrm>
                <a:off x="839" y="1343"/>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sp>
            <p:nvSpPr>
              <p:cNvPr id="127" name="Oval 13"/>
              <p:cNvSpPr>
                <a:spLocks noChangeArrowheads="1"/>
              </p:cNvSpPr>
              <p:nvPr/>
            </p:nvSpPr>
            <p:spPr bwMode="auto">
              <a:xfrm>
                <a:off x="884" y="1479"/>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sp>
            <p:nvSpPr>
              <p:cNvPr id="128" name="Oval 14"/>
              <p:cNvSpPr>
                <a:spLocks noChangeArrowheads="1"/>
              </p:cNvSpPr>
              <p:nvPr/>
            </p:nvSpPr>
            <p:spPr bwMode="auto">
              <a:xfrm>
                <a:off x="975" y="1479"/>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nvGrpSpPr>
              <p:cNvPr id="129" name="Group 21"/>
              <p:cNvGrpSpPr>
                <a:grpSpLocks/>
              </p:cNvGrpSpPr>
              <p:nvPr/>
            </p:nvGrpSpPr>
            <p:grpSpPr bwMode="auto">
              <a:xfrm>
                <a:off x="521" y="1480"/>
                <a:ext cx="182" cy="46"/>
                <a:chOff x="521" y="1480"/>
                <a:chExt cx="182" cy="46"/>
              </a:xfrm>
            </p:grpSpPr>
            <p:sp>
              <p:nvSpPr>
                <p:cNvPr id="141" name="Oval 15"/>
                <p:cNvSpPr>
                  <a:spLocks noChangeArrowheads="1"/>
                </p:cNvSpPr>
                <p:nvPr/>
              </p:nvSpPr>
              <p:spPr bwMode="auto">
                <a:xfrm>
                  <a:off x="521"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sp>
              <p:nvSpPr>
                <p:cNvPr id="142" name="Oval 16"/>
                <p:cNvSpPr>
                  <a:spLocks noChangeArrowheads="1"/>
                </p:cNvSpPr>
                <p:nvPr/>
              </p:nvSpPr>
              <p:spPr bwMode="auto">
                <a:xfrm>
                  <a:off x="612"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sp>
            <p:nvSpPr>
              <p:cNvPr id="130" name="Oval 17"/>
              <p:cNvSpPr>
                <a:spLocks noChangeArrowheads="1"/>
              </p:cNvSpPr>
              <p:nvPr/>
            </p:nvSpPr>
            <p:spPr bwMode="auto">
              <a:xfrm>
                <a:off x="1020" y="1615"/>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31" name="Oval 18"/>
              <p:cNvSpPr>
                <a:spLocks noChangeArrowheads="1"/>
              </p:cNvSpPr>
              <p:nvPr/>
            </p:nvSpPr>
            <p:spPr bwMode="auto">
              <a:xfrm>
                <a:off x="930" y="1616"/>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nvGrpSpPr>
              <p:cNvPr id="132" name="Group 22"/>
              <p:cNvGrpSpPr>
                <a:grpSpLocks/>
              </p:cNvGrpSpPr>
              <p:nvPr/>
            </p:nvGrpSpPr>
            <p:grpSpPr bwMode="auto">
              <a:xfrm>
                <a:off x="612" y="1661"/>
                <a:ext cx="182" cy="46"/>
                <a:chOff x="521" y="1480"/>
                <a:chExt cx="182" cy="46"/>
              </a:xfrm>
            </p:grpSpPr>
            <p:sp>
              <p:nvSpPr>
                <p:cNvPr id="139" name="Oval 23"/>
                <p:cNvSpPr>
                  <a:spLocks noChangeArrowheads="1"/>
                </p:cNvSpPr>
                <p:nvPr/>
              </p:nvSpPr>
              <p:spPr bwMode="auto">
                <a:xfrm>
                  <a:off x="521"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sp>
              <p:nvSpPr>
                <p:cNvPr id="140" name="Oval 24"/>
                <p:cNvSpPr>
                  <a:spLocks noChangeArrowheads="1"/>
                </p:cNvSpPr>
                <p:nvPr/>
              </p:nvSpPr>
              <p:spPr bwMode="auto">
                <a:xfrm>
                  <a:off x="612" y="1480"/>
                  <a:ext cx="91" cy="46"/>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sz="1800"/>
                </a:p>
              </p:txBody>
            </p:sp>
          </p:grpSp>
          <p:grpSp>
            <p:nvGrpSpPr>
              <p:cNvPr id="133" name="Group 25"/>
              <p:cNvGrpSpPr>
                <a:grpSpLocks/>
              </p:cNvGrpSpPr>
              <p:nvPr/>
            </p:nvGrpSpPr>
            <p:grpSpPr bwMode="auto">
              <a:xfrm>
                <a:off x="521" y="1344"/>
                <a:ext cx="182" cy="46"/>
                <a:chOff x="521" y="1480"/>
                <a:chExt cx="182" cy="46"/>
              </a:xfrm>
            </p:grpSpPr>
            <p:sp>
              <p:nvSpPr>
                <p:cNvPr id="137" name="Oval 26"/>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38" name="Oval 27"/>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grpSp>
          <p:grpSp>
            <p:nvGrpSpPr>
              <p:cNvPr id="134" name="Group 28"/>
              <p:cNvGrpSpPr>
                <a:grpSpLocks/>
              </p:cNvGrpSpPr>
              <p:nvPr/>
            </p:nvGrpSpPr>
            <p:grpSpPr bwMode="auto">
              <a:xfrm>
                <a:off x="793" y="1752"/>
                <a:ext cx="182" cy="46"/>
                <a:chOff x="521" y="1480"/>
                <a:chExt cx="182" cy="46"/>
              </a:xfrm>
            </p:grpSpPr>
            <p:sp>
              <p:nvSpPr>
                <p:cNvPr id="135" name="Oval 29"/>
                <p:cNvSpPr>
                  <a:spLocks noChangeArrowheads="1"/>
                </p:cNvSpPr>
                <p:nvPr/>
              </p:nvSpPr>
              <p:spPr bwMode="auto">
                <a:xfrm>
                  <a:off x="521"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sp>
              <p:nvSpPr>
                <p:cNvPr id="136" name="Oval 30"/>
                <p:cNvSpPr>
                  <a:spLocks noChangeArrowheads="1"/>
                </p:cNvSpPr>
                <p:nvPr/>
              </p:nvSpPr>
              <p:spPr bwMode="auto">
                <a:xfrm>
                  <a:off x="612" y="1480"/>
                  <a:ext cx="91" cy="46"/>
                </a:xfrm>
                <a:prstGeom prst="ellipse">
                  <a:avLst/>
                </a:prstGeom>
                <a:solidFill>
                  <a:srgbClr val="0000CC"/>
                </a:solidFill>
                <a:ln w="9525">
                  <a:solidFill>
                    <a:schemeClr val="tx1"/>
                  </a:solidFill>
                  <a:round/>
                  <a:headEnd/>
                  <a:tailEnd/>
                </a:ln>
              </p:spPr>
              <p:txBody>
                <a:bodyPr wrap="none" anchor="ctr">
                  <a:prstTxWarp prst="textNoShape">
                    <a:avLst/>
                  </a:prstTxWarp>
                </a:bodyPr>
                <a:lstStyle/>
                <a:p>
                  <a:endParaRPr lang="en-US" sz="1800"/>
                </a:p>
              </p:txBody>
            </p:sp>
          </p:grpSp>
        </p:grpSp>
        <p:grpSp>
          <p:nvGrpSpPr>
            <p:cNvPr id="99" name="Group 31"/>
            <p:cNvGrpSpPr>
              <a:grpSpLocks/>
            </p:cNvGrpSpPr>
            <p:nvPr/>
          </p:nvGrpSpPr>
          <p:grpSpPr bwMode="auto">
            <a:xfrm>
              <a:off x="7477920" y="1847847"/>
              <a:ext cx="1223963" cy="1223963"/>
              <a:chOff x="431" y="1117"/>
              <a:chExt cx="771" cy="771"/>
            </a:xfrm>
          </p:grpSpPr>
          <p:sp>
            <p:nvSpPr>
              <p:cNvPr id="101" name="Oval 7"/>
              <p:cNvSpPr>
                <a:spLocks noChangeArrowheads="1"/>
              </p:cNvSpPr>
              <p:nvPr/>
            </p:nvSpPr>
            <p:spPr bwMode="auto">
              <a:xfrm>
                <a:off x="431" y="1117"/>
                <a:ext cx="771" cy="771"/>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02" name="Oval 8"/>
              <p:cNvSpPr>
                <a:spLocks noChangeArrowheads="1"/>
              </p:cNvSpPr>
              <p:nvPr/>
            </p:nvSpPr>
            <p:spPr bwMode="auto">
              <a:xfrm>
                <a:off x="612" y="1207"/>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03" name="Oval 10"/>
              <p:cNvSpPr>
                <a:spLocks noChangeArrowheads="1"/>
              </p:cNvSpPr>
              <p:nvPr/>
            </p:nvSpPr>
            <p:spPr bwMode="auto">
              <a:xfrm>
                <a:off x="703" y="1207"/>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04" name="Oval 11"/>
              <p:cNvSpPr>
                <a:spLocks noChangeArrowheads="1"/>
              </p:cNvSpPr>
              <p:nvPr/>
            </p:nvSpPr>
            <p:spPr bwMode="auto">
              <a:xfrm>
                <a:off x="748" y="1343"/>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05" name="Oval 12"/>
              <p:cNvSpPr>
                <a:spLocks noChangeArrowheads="1"/>
              </p:cNvSpPr>
              <p:nvPr/>
            </p:nvSpPr>
            <p:spPr bwMode="auto">
              <a:xfrm>
                <a:off x="839" y="1343"/>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06" name="Oval 13"/>
              <p:cNvSpPr>
                <a:spLocks noChangeArrowheads="1"/>
              </p:cNvSpPr>
              <p:nvPr/>
            </p:nvSpPr>
            <p:spPr bwMode="auto">
              <a:xfrm>
                <a:off x="884"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07" name="Oval 14"/>
              <p:cNvSpPr>
                <a:spLocks noChangeArrowheads="1"/>
              </p:cNvSpPr>
              <p:nvPr/>
            </p:nvSpPr>
            <p:spPr bwMode="auto">
              <a:xfrm>
                <a:off x="975" y="1479"/>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grpSp>
            <p:nvGrpSpPr>
              <p:cNvPr id="108" name="Group 21"/>
              <p:cNvGrpSpPr>
                <a:grpSpLocks/>
              </p:cNvGrpSpPr>
              <p:nvPr/>
            </p:nvGrpSpPr>
            <p:grpSpPr bwMode="auto">
              <a:xfrm>
                <a:off x="521" y="1480"/>
                <a:ext cx="182" cy="46"/>
                <a:chOff x="521" y="1480"/>
                <a:chExt cx="182" cy="46"/>
              </a:xfrm>
            </p:grpSpPr>
            <p:sp>
              <p:nvSpPr>
                <p:cNvPr id="120" name="Oval 15"/>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21" name="Oval 16"/>
                <p:cNvSpPr>
                  <a:spLocks noChangeArrowheads="1"/>
                </p:cNvSpPr>
                <p:nvPr/>
              </p:nvSpPr>
              <p:spPr bwMode="auto">
                <a:xfrm>
                  <a:off x="612"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sp>
            <p:nvSpPr>
              <p:cNvPr id="109" name="Oval 17"/>
              <p:cNvSpPr>
                <a:spLocks noChangeArrowheads="1"/>
              </p:cNvSpPr>
              <p:nvPr/>
            </p:nvSpPr>
            <p:spPr bwMode="auto">
              <a:xfrm>
                <a:off x="1020" y="1615"/>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10" name="Oval 18"/>
              <p:cNvSpPr>
                <a:spLocks noChangeArrowheads="1"/>
              </p:cNvSpPr>
              <p:nvPr/>
            </p:nvSpPr>
            <p:spPr bwMode="auto">
              <a:xfrm>
                <a:off x="930" y="1616"/>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nvGrpSpPr>
              <p:cNvPr id="111" name="Group 22"/>
              <p:cNvGrpSpPr>
                <a:grpSpLocks/>
              </p:cNvGrpSpPr>
              <p:nvPr/>
            </p:nvGrpSpPr>
            <p:grpSpPr bwMode="auto">
              <a:xfrm>
                <a:off x="612" y="1661"/>
                <a:ext cx="182" cy="46"/>
                <a:chOff x="521" y="1480"/>
                <a:chExt cx="182" cy="46"/>
              </a:xfrm>
            </p:grpSpPr>
            <p:sp>
              <p:nvSpPr>
                <p:cNvPr id="118" name="Oval 23"/>
                <p:cNvSpPr>
                  <a:spLocks noChangeArrowheads="1"/>
                </p:cNvSpPr>
                <p:nvPr/>
              </p:nvSpPr>
              <p:spPr bwMode="auto">
                <a:xfrm>
                  <a:off x="521"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sp>
              <p:nvSpPr>
                <p:cNvPr id="119" name="Oval 24"/>
                <p:cNvSpPr>
                  <a:spLocks noChangeArrowheads="1"/>
                </p:cNvSpPr>
                <p:nvPr/>
              </p:nvSpPr>
              <p:spPr bwMode="auto">
                <a:xfrm>
                  <a:off x="612" y="1480"/>
                  <a:ext cx="91" cy="46"/>
                </a:xfrm>
                <a:prstGeom prst="ellipse">
                  <a:avLst/>
                </a:prstGeom>
                <a:noFill/>
                <a:ln w="9525">
                  <a:solidFill>
                    <a:schemeClr val="tx1"/>
                  </a:solidFill>
                  <a:round/>
                  <a:headEnd/>
                  <a:tailEnd/>
                </a:ln>
              </p:spPr>
              <p:txBody>
                <a:bodyPr wrap="none" anchor="ctr">
                  <a:prstTxWarp prst="textNoShape">
                    <a:avLst/>
                  </a:prstTxWarp>
                </a:bodyPr>
                <a:lstStyle/>
                <a:p>
                  <a:endParaRPr lang="en-US" sz="1800"/>
                </a:p>
              </p:txBody>
            </p:sp>
          </p:grpSp>
          <p:grpSp>
            <p:nvGrpSpPr>
              <p:cNvPr id="112" name="Group 25"/>
              <p:cNvGrpSpPr>
                <a:grpSpLocks/>
              </p:cNvGrpSpPr>
              <p:nvPr/>
            </p:nvGrpSpPr>
            <p:grpSpPr bwMode="auto">
              <a:xfrm>
                <a:off x="521" y="1344"/>
                <a:ext cx="182" cy="46"/>
                <a:chOff x="521" y="1480"/>
                <a:chExt cx="182" cy="46"/>
              </a:xfrm>
            </p:grpSpPr>
            <p:sp>
              <p:nvSpPr>
                <p:cNvPr id="116" name="Oval 26"/>
                <p:cNvSpPr>
                  <a:spLocks noChangeArrowheads="1"/>
                </p:cNvSpPr>
                <p:nvPr/>
              </p:nvSpPr>
              <p:spPr bwMode="auto">
                <a:xfrm>
                  <a:off x="521" y="1480"/>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17" name="Oval 27"/>
                <p:cNvSpPr>
                  <a:spLocks noChangeArrowheads="1"/>
                </p:cNvSpPr>
                <p:nvPr/>
              </p:nvSpPr>
              <p:spPr bwMode="auto">
                <a:xfrm>
                  <a:off x="612" y="1480"/>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grpSp>
          <p:grpSp>
            <p:nvGrpSpPr>
              <p:cNvPr id="113" name="Group 28"/>
              <p:cNvGrpSpPr>
                <a:grpSpLocks/>
              </p:cNvGrpSpPr>
              <p:nvPr/>
            </p:nvGrpSpPr>
            <p:grpSpPr bwMode="auto">
              <a:xfrm>
                <a:off x="793" y="1752"/>
                <a:ext cx="182" cy="46"/>
                <a:chOff x="521" y="1480"/>
                <a:chExt cx="182" cy="46"/>
              </a:xfrm>
            </p:grpSpPr>
            <p:sp>
              <p:nvSpPr>
                <p:cNvPr id="114" name="Oval 29"/>
                <p:cNvSpPr>
                  <a:spLocks noChangeArrowheads="1"/>
                </p:cNvSpPr>
                <p:nvPr/>
              </p:nvSpPr>
              <p:spPr bwMode="auto">
                <a:xfrm>
                  <a:off x="521" y="1480"/>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sp>
              <p:nvSpPr>
                <p:cNvPr id="115" name="Oval 30"/>
                <p:cNvSpPr>
                  <a:spLocks noChangeArrowheads="1"/>
                </p:cNvSpPr>
                <p:nvPr/>
              </p:nvSpPr>
              <p:spPr bwMode="auto">
                <a:xfrm>
                  <a:off x="612" y="1480"/>
                  <a:ext cx="91" cy="46"/>
                </a:xfrm>
                <a:prstGeom prst="ellipse">
                  <a:avLst/>
                </a:prstGeom>
                <a:solidFill>
                  <a:srgbClr val="FFFFFF"/>
                </a:solidFill>
                <a:ln w="9525">
                  <a:solidFill>
                    <a:schemeClr val="tx1"/>
                  </a:solidFill>
                  <a:round/>
                  <a:headEnd/>
                  <a:tailEnd/>
                </a:ln>
              </p:spPr>
              <p:txBody>
                <a:bodyPr wrap="none" anchor="ctr">
                  <a:prstTxWarp prst="textNoShape">
                    <a:avLst/>
                  </a:prstTxWarp>
                </a:bodyPr>
                <a:lstStyle/>
                <a:p>
                  <a:endParaRPr lang="en-US" sz="1800"/>
                </a:p>
              </p:txBody>
            </p:sp>
          </p:grpSp>
        </p:grpSp>
        <p:sp>
          <p:nvSpPr>
            <p:cNvPr id="100" name="Right Arrow 99"/>
            <p:cNvSpPr/>
            <p:nvPr/>
          </p:nvSpPr>
          <p:spPr>
            <a:xfrm>
              <a:off x="4902200" y="2303461"/>
              <a:ext cx="859631" cy="2873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aphicFrame>
        <p:nvGraphicFramePr>
          <p:cNvPr id="143" name="Content Placeholder 5"/>
          <p:cNvGraphicFramePr>
            <a:graphicFrameLocks/>
          </p:cNvGraphicFramePr>
          <p:nvPr>
            <p:extLst>
              <p:ext uri="{D42A27DB-BD31-4B8C-83A1-F6EECF244321}">
                <p14:modId xmlns:p14="http://schemas.microsoft.com/office/powerpoint/2010/main" val="2402511166"/>
              </p:ext>
            </p:extLst>
          </p:nvPr>
        </p:nvGraphicFramePr>
        <p:xfrm>
          <a:off x="836277" y="1499474"/>
          <a:ext cx="3506085" cy="4313860"/>
        </p:xfrm>
        <a:graphic>
          <a:graphicData uri="http://schemas.openxmlformats.org/drawingml/2006/table">
            <a:tbl>
              <a:tblPr firstRow="1" bandRow="1">
                <a:tableStyleId>{5C22544A-7EE6-4342-B048-85BDC9FD1C3A}</a:tableStyleId>
              </a:tblPr>
              <a:tblGrid>
                <a:gridCol w="1181764">
                  <a:extLst>
                    <a:ext uri="{9D8B030D-6E8A-4147-A177-3AD203B41FA5}">
                      <a16:colId xmlns:a16="http://schemas.microsoft.com/office/drawing/2014/main" val="20000"/>
                    </a:ext>
                  </a:extLst>
                </a:gridCol>
                <a:gridCol w="2324321">
                  <a:extLst>
                    <a:ext uri="{9D8B030D-6E8A-4147-A177-3AD203B41FA5}">
                      <a16:colId xmlns:a16="http://schemas.microsoft.com/office/drawing/2014/main" val="20001"/>
                    </a:ext>
                  </a:extLst>
                </a:gridCol>
              </a:tblGrid>
              <a:tr h="274320">
                <a:tc>
                  <a:txBody>
                    <a:bodyPr/>
                    <a:lstStyle/>
                    <a:p>
                      <a:r>
                        <a:rPr lang="en-US" sz="1400" i="1" dirty="0"/>
                        <a:t>F</a:t>
                      </a:r>
                      <a:r>
                        <a:rPr lang="en-US" sz="1400" i="1" baseline="-25000" dirty="0"/>
                        <a:t>ST</a:t>
                      </a:r>
                      <a:r>
                        <a:rPr lang="en-US" sz="1400" dirty="0"/>
                        <a:t> value</a:t>
                      </a:r>
                    </a:p>
                  </a:txBody>
                  <a:tcPr marL="68580" marR="68580" marT="34290" marB="34290"/>
                </a:tc>
                <a:tc>
                  <a:txBody>
                    <a:bodyPr/>
                    <a:lstStyle/>
                    <a:p>
                      <a:r>
                        <a:rPr lang="en-US" sz="1400" dirty="0"/>
                        <a:t>Level of Differentiation</a:t>
                      </a:r>
                    </a:p>
                  </a:txBody>
                  <a:tcPr marL="68580" marR="68580" marT="34290" marB="34290"/>
                </a:tc>
                <a:extLst>
                  <a:ext uri="{0D108BD9-81ED-4DB2-BD59-A6C34878D82A}">
                    <a16:rowId xmlns:a16="http://schemas.microsoft.com/office/drawing/2014/main" val="10000"/>
                  </a:ext>
                </a:extLst>
              </a:tr>
              <a:tr h="1661969">
                <a:tc>
                  <a:txBody>
                    <a:bodyPr/>
                    <a:lstStyle/>
                    <a:p>
                      <a:r>
                        <a:rPr lang="en-US" sz="1400" dirty="0"/>
                        <a:t>0</a:t>
                      </a:r>
                    </a:p>
                  </a:txBody>
                  <a:tcPr marL="68580" marR="68580" marT="34290" marB="34290"/>
                </a:tc>
                <a:tc>
                  <a:txBody>
                    <a:bodyPr/>
                    <a:lstStyle/>
                    <a:p>
                      <a:r>
                        <a:rPr lang="en-US" sz="1400" b="1" dirty="0"/>
                        <a:t>No differentiation </a:t>
                      </a:r>
                      <a:r>
                        <a:rPr lang="en-US" sz="1400" dirty="0"/>
                        <a:t>in allele frequency</a:t>
                      </a:r>
                      <a:r>
                        <a:rPr lang="en-US" sz="1400" baseline="0" dirty="0"/>
                        <a:t> (or no. of heterozygotes) between subpopulations at this locus. All sub populations have same allele frequency as total population.</a:t>
                      </a:r>
                    </a:p>
                  </a:txBody>
                  <a:tcPr marL="68580" marR="68580" marT="34290" marB="34290"/>
                </a:tc>
                <a:extLst>
                  <a:ext uri="{0D108BD9-81ED-4DB2-BD59-A6C34878D82A}">
                    <a16:rowId xmlns:a16="http://schemas.microsoft.com/office/drawing/2014/main" val="10001"/>
                  </a:ext>
                </a:extLst>
              </a:tr>
              <a:tr h="306374">
                <a:tc>
                  <a:txBody>
                    <a:bodyPr/>
                    <a:lstStyle/>
                    <a:p>
                      <a:r>
                        <a:rPr lang="en-US" sz="1400" dirty="0"/>
                        <a:t>&gt;0.0&lt;0.05</a:t>
                      </a:r>
                    </a:p>
                  </a:txBody>
                  <a:tcPr marL="68580" marR="68580" marT="34290" marB="34290"/>
                </a:tc>
                <a:tc>
                  <a:txBody>
                    <a:bodyPr/>
                    <a:lstStyle/>
                    <a:p>
                      <a:r>
                        <a:rPr lang="en-US" sz="1400" b="1" dirty="0"/>
                        <a:t>very little</a:t>
                      </a:r>
                    </a:p>
                  </a:txBody>
                  <a:tcPr marL="68580" marR="68580" marT="34290" marB="34290"/>
                </a:tc>
                <a:extLst>
                  <a:ext uri="{0D108BD9-81ED-4DB2-BD59-A6C34878D82A}">
                    <a16:rowId xmlns:a16="http://schemas.microsoft.com/office/drawing/2014/main" val="10002"/>
                  </a:ext>
                </a:extLst>
              </a:tr>
              <a:tr h="306374">
                <a:tc>
                  <a:txBody>
                    <a:bodyPr/>
                    <a:lstStyle/>
                    <a:p>
                      <a:r>
                        <a:rPr lang="en-GB" sz="1400" dirty="0">
                          <a:solidFill>
                            <a:srgbClr val="000000"/>
                          </a:solidFill>
                          <a:ea typeface="+mn-ea"/>
                        </a:rPr>
                        <a:t>0.05-0.15</a:t>
                      </a:r>
                      <a:endParaRPr lang="en-US" sz="14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a:solidFill>
                            <a:srgbClr val="000000"/>
                          </a:solidFill>
                          <a:ea typeface="+mn-ea"/>
                        </a:rPr>
                        <a:t>moderate</a:t>
                      </a:r>
                    </a:p>
                  </a:txBody>
                  <a:tcPr marL="68580" marR="68580" marT="34290" marB="34290"/>
                </a:tc>
                <a:extLst>
                  <a:ext uri="{0D108BD9-81ED-4DB2-BD59-A6C34878D82A}">
                    <a16:rowId xmlns:a16="http://schemas.microsoft.com/office/drawing/2014/main" val="10003"/>
                  </a:ext>
                </a:extLst>
              </a:tr>
              <a:tr h="528809">
                <a:tc>
                  <a:txBody>
                    <a:bodyPr/>
                    <a:lstStyle/>
                    <a:p>
                      <a:r>
                        <a:rPr lang="en-GB" sz="1400" dirty="0">
                          <a:solidFill>
                            <a:srgbClr val="000000"/>
                          </a:solidFill>
                          <a:ea typeface="+mn-ea"/>
                        </a:rPr>
                        <a:t>0.15-0.25</a:t>
                      </a:r>
                      <a:endParaRPr lang="en-US" sz="14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a:solidFill>
                            <a:srgbClr val="000000"/>
                          </a:solidFill>
                          <a:ea typeface="+mn-ea"/>
                        </a:rPr>
                        <a:t>great</a:t>
                      </a:r>
                    </a:p>
                    <a:p>
                      <a:endParaRPr lang="en-US" sz="1400" b="1" dirty="0"/>
                    </a:p>
                  </a:txBody>
                  <a:tcPr marL="68580" marR="68580" marT="34290" marB="34290"/>
                </a:tc>
                <a:extLst>
                  <a:ext uri="{0D108BD9-81ED-4DB2-BD59-A6C34878D82A}">
                    <a16:rowId xmlns:a16="http://schemas.microsoft.com/office/drawing/2014/main" val="10004"/>
                  </a:ext>
                </a:extLst>
              </a:tr>
              <a:tr h="306374">
                <a:tc>
                  <a:txBody>
                    <a:bodyPr/>
                    <a:lstStyle/>
                    <a:p>
                      <a:r>
                        <a:rPr lang="en-GB" sz="1400" dirty="0">
                          <a:solidFill>
                            <a:srgbClr val="000000"/>
                          </a:solidFill>
                          <a:ea typeface="+mn-ea"/>
                        </a:rPr>
                        <a:t> &gt;0.25 </a:t>
                      </a:r>
                      <a:endParaRPr lang="en-US" sz="1400" dirty="0"/>
                    </a:p>
                  </a:txBody>
                  <a:tcPr marL="68580" marR="68580" marT="34290" marB="34290"/>
                </a:tc>
                <a:tc>
                  <a:txBody>
                    <a:bodyPr/>
                    <a:lstStyle/>
                    <a:p>
                      <a:r>
                        <a:rPr lang="en-US" sz="1400" b="1" dirty="0"/>
                        <a:t>very great</a:t>
                      </a:r>
                    </a:p>
                  </a:txBody>
                  <a:tcPr marL="68580" marR="68580" marT="34290" marB="34290"/>
                </a:tc>
                <a:extLst>
                  <a:ext uri="{0D108BD9-81ED-4DB2-BD59-A6C34878D82A}">
                    <a16:rowId xmlns:a16="http://schemas.microsoft.com/office/drawing/2014/main" val="10005"/>
                  </a:ext>
                </a:extLst>
              </a:tr>
              <a:tr h="891540">
                <a:tc>
                  <a:txBody>
                    <a:bodyPr/>
                    <a:lstStyle/>
                    <a:p>
                      <a:r>
                        <a:rPr lang="en-US" sz="1400" dirty="0"/>
                        <a:t>1</a:t>
                      </a:r>
                    </a:p>
                  </a:txBody>
                  <a:tcPr marL="68580" marR="68580" marT="34290" marB="34290"/>
                </a:tc>
                <a:tc>
                  <a:txBody>
                    <a:bodyPr/>
                    <a:lstStyle/>
                    <a:p>
                      <a:r>
                        <a:rPr lang="en-US" sz="1400" b="1" dirty="0"/>
                        <a:t>different</a:t>
                      </a:r>
                      <a:r>
                        <a:rPr lang="en-US" sz="1400" b="1" baseline="0" dirty="0"/>
                        <a:t> alleles fixed </a:t>
                      </a:r>
                      <a:r>
                        <a:rPr lang="en-US" sz="1400" baseline="0" dirty="0"/>
                        <a:t>in different subpopulations at this locus</a:t>
                      </a:r>
                    </a:p>
                    <a:p>
                      <a:endParaRPr lang="en-US" sz="1400" dirty="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0691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C9C1B1-C664-C339-1CC3-E0EABD31758A}"/>
              </a:ext>
            </a:extLst>
          </p:cNvPr>
          <p:cNvSpPr txBox="1"/>
          <p:nvPr/>
        </p:nvSpPr>
        <p:spPr>
          <a:xfrm>
            <a:off x="1331640" y="476672"/>
            <a:ext cx="6480720" cy="584775"/>
          </a:xfrm>
          <a:prstGeom prst="rect">
            <a:avLst/>
          </a:prstGeom>
          <a:noFill/>
        </p:spPr>
        <p:txBody>
          <a:bodyPr wrap="square">
            <a:spAutoFit/>
          </a:bodyPr>
          <a:lstStyle/>
          <a:p>
            <a:r>
              <a:rPr lang="en-GB" altLang="en-US" sz="3200" dirty="0">
                <a:solidFill>
                  <a:srgbClr val="FF3300"/>
                </a:solidFill>
                <a:latin typeface="Arial" charset="0"/>
              </a:rPr>
              <a:t>Allele frequencies drift v selection</a:t>
            </a:r>
            <a:endParaRPr lang="en-US" sz="3200" dirty="0"/>
          </a:p>
        </p:txBody>
      </p:sp>
      <p:sp>
        <p:nvSpPr>
          <p:cNvPr id="5" name="TextBox 4">
            <a:extLst>
              <a:ext uri="{FF2B5EF4-FFF2-40B4-BE49-F238E27FC236}">
                <a16:creationId xmlns:a16="http://schemas.microsoft.com/office/drawing/2014/main" id="{071AE857-3EE2-3EEE-69A9-E2C9F516D335}"/>
              </a:ext>
            </a:extLst>
          </p:cNvPr>
          <p:cNvSpPr txBox="1"/>
          <p:nvPr/>
        </p:nvSpPr>
        <p:spPr>
          <a:xfrm>
            <a:off x="1143844" y="1061447"/>
            <a:ext cx="6480720" cy="2308324"/>
          </a:xfrm>
          <a:prstGeom prst="rect">
            <a:avLst/>
          </a:prstGeom>
          <a:noFill/>
        </p:spPr>
        <p:txBody>
          <a:bodyPr wrap="square">
            <a:spAutoFit/>
          </a:bodyPr>
          <a:lstStyle/>
          <a:p>
            <a:r>
              <a:rPr lang="en-GB" altLang="en-US" sz="2400" dirty="0">
                <a:latin typeface="Arial" charset="0"/>
              </a:rPr>
              <a:t>• alleles can ‘drift’ to fixation without selection-the time taken for this to occur is dependent on population size and generation time (see later in lecture)</a:t>
            </a:r>
          </a:p>
          <a:p>
            <a:r>
              <a:rPr lang="en-GB" altLang="en-US" sz="2400" dirty="0">
                <a:latin typeface="Arial" charset="0"/>
              </a:rPr>
              <a:t> • alleles can be fixed more rapidly if selection is acting on them</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CE5BBCCB-9721-E1D1-E69F-1F01E95685B9}"/>
              </a:ext>
            </a:extLst>
          </p:cNvPr>
          <p:cNvPicPr>
            <a:picLocks noChangeAspect="1"/>
          </p:cNvPicPr>
          <p:nvPr/>
        </p:nvPicPr>
        <p:blipFill>
          <a:blip r:embed="rId2"/>
          <a:stretch>
            <a:fillRect/>
          </a:stretch>
        </p:blipFill>
        <p:spPr>
          <a:xfrm>
            <a:off x="1043608" y="3429000"/>
            <a:ext cx="4953000" cy="3289300"/>
          </a:xfrm>
          <a:prstGeom prst="rect">
            <a:avLst/>
          </a:prstGeom>
        </p:spPr>
      </p:pic>
      <p:sp>
        <p:nvSpPr>
          <p:cNvPr id="9" name="TextBox 8">
            <a:extLst>
              <a:ext uri="{FF2B5EF4-FFF2-40B4-BE49-F238E27FC236}">
                <a16:creationId xmlns:a16="http://schemas.microsoft.com/office/drawing/2014/main" id="{64A7B302-E17E-D44C-AC93-BEB13C4FA5EB}"/>
              </a:ext>
            </a:extLst>
          </p:cNvPr>
          <p:cNvSpPr txBox="1"/>
          <p:nvPr/>
        </p:nvSpPr>
        <p:spPr>
          <a:xfrm>
            <a:off x="6228184" y="3140968"/>
            <a:ext cx="2592288" cy="3416320"/>
          </a:xfrm>
          <a:prstGeom prst="rect">
            <a:avLst/>
          </a:prstGeom>
          <a:noFill/>
        </p:spPr>
        <p:txBody>
          <a:bodyPr wrap="square">
            <a:spAutoFit/>
          </a:bodyPr>
          <a:lstStyle/>
          <a:p>
            <a:r>
              <a:rPr lang="en-GB" altLang="en-US" sz="2400" dirty="0">
                <a:latin typeface="Arial" charset="0"/>
              </a:rPr>
              <a:t>• fixation= one of two alleles is lost, whereas the other becomes fixed </a:t>
            </a:r>
          </a:p>
          <a:p>
            <a:r>
              <a:rPr lang="en-GB" altLang="en-US" sz="2400" dirty="0">
                <a:latin typeface="Arial" charset="0"/>
              </a:rPr>
              <a:t>• e.g. imagine in the future that every human had brown eyes… </a:t>
            </a:r>
            <a:endParaRPr lang="en-US" dirty="0"/>
          </a:p>
        </p:txBody>
      </p:sp>
    </p:spTree>
    <p:extLst>
      <p:ext uri="{BB962C8B-B14F-4D97-AF65-F5344CB8AC3E}">
        <p14:creationId xmlns:p14="http://schemas.microsoft.com/office/powerpoint/2010/main" val="1910229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1066800" y="287337"/>
            <a:ext cx="72199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Population structure and gene flow</a:t>
            </a:r>
          </a:p>
        </p:txBody>
      </p:sp>
      <p:pic>
        <p:nvPicPr>
          <p:cNvPr id="2355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7502" y="975952"/>
            <a:ext cx="4188995" cy="3868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9B5BD00-DAEB-0513-1441-5AA036A93ABE}"/>
              </a:ext>
            </a:extLst>
          </p:cNvPr>
          <p:cNvSpPr txBox="1"/>
          <p:nvPr/>
        </p:nvSpPr>
        <p:spPr>
          <a:xfrm>
            <a:off x="962024" y="4903758"/>
            <a:ext cx="7642424" cy="1938992"/>
          </a:xfrm>
          <a:prstGeom prst="rect">
            <a:avLst/>
          </a:prstGeom>
          <a:noFill/>
        </p:spPr>
        <p:txBody>
          <a:bodyPr wrap="square">
            <a:spAutoFit/>
          </a:bodyPr>
          <a:lstStyle/>
          <a:p>
            <a:r>
              <a:rPr lang="en-GB" altLang="en-US" sz="2400" dirty="0">
                <a:latin typeface="Arial" charset="0"/>
              </a:rPr>
              <a:t>• alleles evolve via mutation, drift and sometimes selection. </a:t>
            </a:r>
            <a:r>
              <a:rPr lang="en-GB" altLang="en-US" dirty="0">
                <a:latin typeface="Arial" charset="0"/>
              </a:rPr>
              <a:t>That is to say that two populations that are ‘separated’ (via some sort of ‘barrier’) will eventually produce/evolve different alleles that may drift to fixation, given time and the absence of gene flow</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69988"/>
            <a:ext cx="4935538" cy="2316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2" name="Rectangle 2"/>
          <p:cNvSpPr>
            <a:spLocks noChangeArrowheads="1"/>
          </p:cNvSpPr>
          <p:nvPr/>
        </p:nvSpPr>
        <p:spPr bwMode="auto">
          <a:xfrm>
            <a:off x="1458913" y="288925"/>
            <a:ext cx="35274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 or in the other direction</a:t>
            </a:r>
          </a:p>
        </p:txBody>
      </p:sp>
      <p:sp>
        <p:nvSpPr>
          <p:cNvPr id="25603" name="Rectangle 3"/>
          <p:cNvSpPr>
            <a:spLocks noChangeArrowheads="1"/>
          </p:cNvSpPr>
          <p:nvPr/>
        </p:nvSpPr>
        <p:spPr bwMode="auto">
          <a:xfrm>
            <a:off x="6011863" y="1649413"/>
            <a:ext cx="236061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Random mating</a:t>
            </a:r>
          </a:p>
        </p:txBody>
      </p:sp>
      <p:pic>
        <p:nvPicPr>
          <p:cNvPr id="256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860800"/>
            <a:ext cx="4895850" cy="219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Rectangle 5"/>
          <p:cNvSpPr>
            <a:spLocks noChangeArrowheads="1"/>
          </p:cNvSpPr>
          <p:nvPr/>
        </p:nvSpPr>
        <p:spPr bwMode="auto">
          <a:xfrm>
            <a:off x="6011863" y="3889375"/>
            <a:ext cx="3024187" cy="193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GB" altLang="en-US">
                <a:solidFill>
                  <a:srgbClr val="000000"/>
                </a:solidFill>
                <a:latin typeface="Arial" charset="0"/>
              </a:rPr>
              <a:t>Formation of a</a:t>
            </a:r>
          </a:p>
          <a:p>
            <a:r>
              <a:rPr lang="en-GB" altLang="en-US">
                <a:solidFill>
                  <a:srgbClr val="000000"/>
                </a:solidFill>
                <a:latin typeface="Arial" charset="0"/>
              </a:rPr>
              <a:t>barrier and </a:t>
            </a:r>
          </a:p>
          <a:p>
            <a:r>
              <a:rPr lang="en-GB" altLang="en-US">
                <a:solidFill>
                  <a:srgbClr val="000000"/>
                </a:solidFill>
                <a:latin typeface="Arial" charset="0"/>
              </a:rPr>
              <a:t>subsequent</a:t>
            </a:r>
          </a:p>
          <a:p>
            <a:r>
              <a:rPr lang="en-GB" altLang="en-US">
                <a:solidFill>
                  <a:srgbClr val="000000"/>
                </a:solidFill>
                <a:latin typeface="Arial" charset="0"/>
              </a:rPr>
              <a:t>differentiation</a:t>
            </a:r>
          </a:p>
          <a:p>
            <a:endParaRPr lang="en-GB" altLang="en-US">
              <a:solidFill>
                <a:srgbClr val="000000"/>
              </a:solidFill>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ChangeArrowheads="1"/>
          </p:cNvSpPr>
          <p:nvPr/>
        </p:nvSpPr>
        <p:spPr bwMode="auto">
          <a:xfrm>
            <a:off x="1825625" y="315913"/>
            <a:ext cx="5853113"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dirty="0">
                <a:solidFill>
                  <a:srgbClr val="FF3300"/>
                </a:solidFill>
                <a:latin typeface="Arial" charset="0"/>
              </a:rPr>
              <a:t>A ’barrier’ via </a:t>
            </a:r>
            <a:r>
              <a:rPr lang="en-GB" altLang="en-US" sz="3600" u="sng" dirty="0">
                <a:solidFill>
                  <a:srgbClr val="FF3300"/>
                </a:solidFill>
                <a:latin typeface="Arial" charset="0"/>
              </a:rPr>
              <a:t>dispersal</a:t>
            </a:r>
            <a:r>
              <a:rPr lang="en-GB" altLang="en-US" sz="3600" dirty="0">
                <a:solidFill>
                  <a:srgbClr val="FF3300"/>
                </a:solidFill>
                <a:latin typeface="Arial" charset="0"/>
              </a:rPr>
              <a:t> and </a:t>
            </a:r>
          </a:p>
          <a:p>
            <a:pPr>
              <a:spcBef>
                <a:spcPct val="0"/>
              </a:spcBef>
              <a:buFontTx/>
              <a:buNone/>
            </a:pPr>
            <a:r>
              <a:rPr lang="en-GB" altLang="en-US" sz="3600" dirty="0">
                <a:solidFill>
                  <a:srgbClr val="FF3300"/>
                </a:solidFill>
                <a:latin typeface="Arial" charset="0"/>
              </a:rPr>
              <a:t>             gene flow</a:t>
            </a:r>
            <a:endParaRPr lang="en-GB" altLang="en-US" sz="2400" dirty="0">
              <a:solidFill>
                <a:srgbClr val="000000"/>
              </a:solidFill>
            </a:endParaRPr>
          </a:p>
        </p:txBody>
      </p:sp>
      <p:sp>
        <p:nvSpPr>
          <p:cNvPr id="26626" name="Rectangle 3"/>
          <p:cNvSpPr>
            <a:spLocks noChangeArrowheads="1"/>
          </p:cNvSpPr>
          <p:nvPr/>
        </p:nvSpPr>
        <p:spPr bwMode="auto">
          <a:xfrm>
            <a:off x="2987675" y="1406525"/>
            <a:ext cx="3529013"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land or forest snails</a:t>
            </a:r>
          </a:p>
          <a:p>
            <a:pPr>
              <a:spcBef>
                <a:spcPct val="0"/>
              </a:spcBef>
              <a:buFontTx/>
              <a:buNone/>
            </a:pPr>
            <a:r>
              <a:rPr lang="en-GB" altLang="en-US" sz="2800" dirty="0">
                <a:solidFill>
                  <a:srgbClr val="000000"/>
                </a:solidFill>
                <a:latin typeface="Arial" charset="0"/>
              </a:rPr>
              <a:t>• monarch butterflies</a:t>
            </a:r>
            <a:endParaRPr lang="en-GB" altLang="en-US" sz="2000" dirty="0">
              <a:solidFill>
                <a:srgbClr val="000000"/>
              </a:solidFill>
            </a:endParaRPr>
          </a:p>
        </p:txBody>
      </p:sp>
      <p:pic>
        <p:nvPicPr>
          <p:cNvPr id="2662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7047" y="2606675"/>
            <a:ext cx="3763040" cy="2598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550" y="2971809"/>
            <a:ext cx="3028950" cy="293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7777" y="1226120"/>
            <a:ext cx="2444750"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094" y="1038287"/>
            <a:ext cx="1466428" cy="1955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B20199F-4055-821F-4917-6DE42E45C860}"/>
              </a:ext>
            </a:extLst>
          </p:cNvPr>
          <p:cNvSpPr txBox="1"/>
          <p:nvPr/>
        </p:nvSpPr>
        <p:spPr>
          <a:xfrm>
            <a:off x="611560" y="5855182"/>
            <a:ext cx="8352928" cy="923330"/>
          </a:xfrm>
          <a:prstGeom prst="rect">
            <a:avLst/>
          </a:prstGeom>
          <a:noFill/>
        </p:spPr>
        <p:txBody>
          <a:bodyPr wrap="square" rtlCol="0">
            <a:spAutoFit/>
          </a:bodyPr>
          <a:lstStyle/>
          <a:p>
            <a:r>
              <a:rPr lang="en-GB" altLang="en-US" sz="1800" dirty="0">
                <a:solidFill>
                  <a:srgbClr val="000000"/>
                </a:solidFill>
                <a:latin typeface="Arial" charset="0"/>
              </a:rPr>
              <a:t>• anything that interrupts gene flow can cause populations to differentiate </a:t>
            </a:r>
          </a:p>
          <a:p>
            <a:r>
              <a:rPr lang="en-GB" altLang="en-US" sz="1800" dirty="0">
                <a:solidFill>
                  <a:srgbClr val="000000"/>
                </a:solidFill>
                <a:latin typeface="Arial" charset="0"/>
              </a:rPr>
              <a:t>• i.e. populations start to vary in allele frequency at certain genomic positions or even fix different alleles entirely given enough time</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ChangeArrowheads="1"/>
          </p:cNvSpPr>
          <p:nvPr/>
        </p:nvSpPr>
        <p:spPr bwMode="auto">
          <a:xfrm>
            <a:off x="1752600" y="228600"/>
            <a:ext cx="6153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3600" u="sng" dirty="0">
                <a:solidFill>
                  <a:srgbClr val="FF3300"/>
                </a:solidFill>
                <a:latin typeface="Arial" charset="0"/>
              </a:rPr>
              <a:t>Physical</a:t>
            </a:r>
            <a:r>
              <a:rPr lang="en-GB" altLang="en-US" sz="3600" dirty="0">
                <a:solidFill>
                  <a:srgbClr val="FF3300"/>
                </a:solidFill>
                <a:latin typeface="Arial" charset="0"/>
              </a:rPr>
              <a:t> barriers to gene flow</a:t>
            </a:r>
            <a:endParaRPr lang="en-GB" altLang="en-US" sz="2400" dirty="0">
              <a:solidFill>
                <a:srgbClr val="000000"/>
              </a:solidFill>
            </a:endParaRPr>
          </a:p>
        </p:txBody>
      </p:sp>
      <p:sp>
        <p:nvSpPr>
          <p:cNvPr id="28674" name="Rectangle 3"/>
          <p:cNvSpPr>
            <a:spLocks noChangeArrowheads="1"/>
          </p:cNvSpPr>
          <p:nvPr/>
        </p:nvSpPr>
        <p:spPr bwMode="auto">
          <a:xfrm>
            <a:off x="1066800" y="914400"/>
            <a:ext cx="741680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37931725" indent="-37474525">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GB" altLang="en-US" sz="2800" dirty="0">
                <a:solidFill>
                  <a:srgbClr val="000000"/>
                </a:solidFill>
                <a:latin typeface="Arial" charset="0"/>
              </a:rPr>
              <a:t>• clue: similar population structures in several </a:t>
            </a:r>
          </a:p>
          <a:p>
            <a:pPr>
              <a:spcBef>
                <a:spcPct val="0"/>
              </a:spcBef>
              <a:buFontTx/>
              <a:buNone/>
            </a:pPr>
            <a:r>
              <a:rPr lang="en-GB" altLang="en-US" sz="2800" dirty="0">
                <a:solidFill>
                  <a:srgbClr val="000000"/>
                </a:solidFill>
                <a:latin typeface="Arial" charset="0"/>
              </a:rPr>
              <a:t>unrelated species</a:t>
            </a:r>
            <a:endParaRPr lang="en-GB" altLang="en-US" sz="2000" dirty="0">
              <a:solidFill>
                <a:srgbClr val="000000"/>
              </a:solidFill>
            </a:endParaRPr>
          </a:p>
        </p:txBody>
      </p:sp>
      <p:pic>
        <p:nvPicPr>
          <p:cNvPr id="286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92312"/>
            <a:ext cx="4953000" cy="463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ADD861E-0D82-140D-6C86-CB3C33BE6FB5}"/>
              </a:ext>
            </a:extLst>
          </p:cNvPr>
          <p:cNvSpPr txBox="1"/>
          <p:nvPr/>
        </p:nvSpPr>
        <p:spPr>
          <a:xfrm>
            <a:off x="6300192" y="2348880"/>
            <a:ext cx="2304256" cy="4154984"/>
          </a:xfrm>
          <a:prstGeom prst="rect">
            <a:avLst/>
          </a:prstGeom>
          <a:noFill/>
        </p:spPr>
        <p:txBody>
          <a:bodyPr wrap="square">
            <a:spAutoFit/>
          </a:bodyPr>
          <a:lstStyle/>
          <a:p>
            <a:r>
              <a:rPr lang="en-GB" altLang="en-US" sz="2400" dirty="0">
                <a:solidFill>
                  <a:srgbClr val="000000"/>
                </a:solidFill>
                <a:latin typeface="Arial" charset="0"/>
              </a:rPr>
              <a:t>• thus alleles (mutations) can become fixed in different populations, leading to divergence (see later in lectures how quickly this occurs)</a:t>
            </a:r>
            <a:endParaRPr lang="en-US" dirty="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Ben:Applications (Mac OS 9):Microsoft Office 98:Templates:Blank Presentation</Template>
  <TotalTime>12266</TotalTime>
  <Words>2071</Words>
  <Application>Microsoft Macintosh PowerPoint</Application>
  <PresentationFormat>On-screen Show (4:3)</PresentationFormat>
  <Paragraphs>320</Paragraphs>
  <Slides>43</Slides>
  <Notes>26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7" baseType="lpstr">
      <vt:lpstr>Arial</vt:lpstr>
      <vt:lpstr>Times</vt: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Migration moves alleles </vt:lpstr>
      <vt:lpstr>What does FST mean?</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Mike Tristem</dc:creator>
  <cp:lastModifiedBy>Tristem, Michael</cp:lastModifiedBy>
  <cp:revision>107</cp:revision>
  <dcterms:created xsi:type="dcterms:W3CDTF">2016-11-29T09:51:33Z</dcterms:created>
  <dcterms:modified xsi:type="dcterms:W3CDTF">2022-11-11T06:10:01Z</dcterms:modified>
</cp:coreProperties>
</file>